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53" r:id="rId2"/>
    <p:sldId id="482" r:id="rId3"/>
    <p:sldId id="454" r:id="rId4"/>
    <p:sldId id="456" r:id="rId5"/>
    <p:sldId id="457" r:id="rId6"/>
    <p:sldId id="458" r:id="rId7"/>
    <p:sldId id="483" r:id="rId8"/>
    <p:sldId id="469" r:id="rId9"/>
    <p:sldId id="486" r:id="rId10"/>
    <p:sldId id="436" r:id="rId11"/>
    <p:sldId id="441" r:id="rId12"/>
    <p:sldId id="439" r:id="rId13"/>
    <p:sldId id="437" r:id="rId14"/>
    <p:sldId id="438" r:id="rId15"/>
    <p:sldId id="440" r:id="rId16"/>
    <p:sldId id="443" r:id="rId17"/>
    <p:sldId id="485" r:id="rId18"/>
    <p:sldId id="487" r:id="rId19"/>
    <p:sldId id="447" r:id="rId20"/>
    <p:sldId id="448" r:id="rId21"/>
    <p:sldId id="480" r:id="rId22"/>
    <p:sldId id="481" r:id="rId23"/>
    <p:sldId id="435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9933FF"/>
    <a:srgbClr val="F8EFE4"/>
    <a:srgbClr val="0066FF"/>
    <a:srgbClr val="FFFFD7"/>
    <a:srgbClr val="DBF0CC"/>
    <a:srgbClr val="C6E9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317" autoAdjust="0"/>
    <p:restoredTop sz="94660"/>
  </p:normalViewPr>
  <p:slideViewPr>
    <p:cSldViewPr snapToObjects="1">
      <p:cViewPr varScale="1">
        <p:scale>
          <a:sx n="119" d="100"/>
          <a:sy n="119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083F38-56FC-4FBE-BF8F-44A6FD92E8D1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10EE33-CABC-4F74-B7C3-265082179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7700"/>
            <a:ext cx="56610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AA3C34-03EC-4D40-A04A-3ADAEF842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7B764-4C91-483C-8BB8-9653DCDBCE9F}" type="slidenum">
              <a:rPr lang="en-US"/>
              <a:pPr/>
              <a:t>7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NCED presentation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7B764-4C91-483C-8BB8-9653DCDBCE9F}" type="slidenum">
              <a:rPr lang="en-US"/>
              <a:pPr/>
              <a:t>24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NCED presentation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80BCC-1316-43CF-B4CB-CDB992AF9B77}" type="slidenum">
              <a:rPr lang="en-US"/>
              <a:pPr/>
              <a:t>25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NCED Presentation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Home Page for the IDB Environmental Safeguards Group in Data Basin.  They can store</a:t>
            </a:r>
            <a:r>
              <a:rPr lang="en-US" baseline="0" dirty="0" smtClean="0"/>
              <a:t> all of their information here, impose different levels of security regarding who can see and use the data, and work as a team to develop maps and other materials.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D79D-4A70-40E4-9988-6E12FC64D4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map depicts the areas that conform</a:t>
            </a:r>
            <a:r>
              <a:rPr lang="en-US" baseline="0" dirty="0" smtClean="0"/>
              <a:t> to </a:t>
            </a:r>
            <a:r>
              <a:rPr lang="en-US" dirty="0" smtClean="0"/>
              <a:t>the IDB Policy</a:t>
            </a:r>
            <a:r>
              <a:rPr lang="en-US" baseline="0" dirty="0" smtClean="0"/>
              <a:t> definition of Critical Natural Habitat.  These data layers were developed by different members of the NGO Infrastructure Working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D79D-4A70-40E4-9988-6E12FC64D4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demonstrates</a:t>
            </a:r>
            <a:r>
              <a:rPr lang="en-US" baseline="0" dirty="0" smtClean="0"/>
              <a:t> three roads that are proposed to be built by multi-lateral bank funding in the near future.  One is the Pasta – </a:t>
            </a:r>
            <a:r>
              <a:rPr lang="en-US" baseline="0" dirty="0" err="1" smtClean="0"/>
              <a:t>Macoa</a:t>
            </a:r>
            <a:r>
              <a:rPr lang="en-US" baseline="0" dirty="0" smtClean="0"/>
              <a:t> in Colombia, the second is the Pucallpa – </a:t>
            </a:r>
            <a:r>
              <a:rPr lang="en-US" baseline="0" dirty="0" err="1" smtClean="0"/>
              <a:t>Cruziero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Sul</a:t>
            </a:r>
            <a:r>
              <a:rPr lang="en-US" baseline="0" dirty="0" smtClean="0"/>
              <a:t> road linking Peru and Brazil, and the third is the Loja – Jaen road linking Ecuador and Peru.  The ability to spatially view these infrastructure projects in relation to areas of conservation value is now a standard step in the IDB project assessment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D79D-4A70-40E4-9988-6E12FC64D4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tool allows the user to import or draw an infrastructure project on a map and to create a buffer of an appropriate size.  </a:t>
            </a:r>
            <a:r>
              <a:rPr lang="en-US" dirty="0" smtClean="0"/>
              <a:t>This is a close up of the Pucallpa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Cruziero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Sul</a:t>
            </a:r>
            <a:r>
              <a:rPr lang="en-US" baseline="0" dirty="0" smtClean="0"/>
              <a:t> road with buffer and the conservation priorities that it intersects.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D79D-4A70-40E4-9988-6E12FC64D4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tools has to analytical functions that allow the user to report the intersection between any project and the conservation information in that region.  This demonstrates</a:t>
            </a:r>
            <a:r>
              <a:rPr lang="en-US" baseline="0" dirty="0" smtClean="0"/>
              <a:t> a simple report on the potential impacts of the Pucallpa – </a:t>
            </a:r>
            <a:r>
              <a:rPr lang="en-US" baseline="0" dirty="0" err="1" smtClean="0"/>
              <a:t>Cruziero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Sul</a:t>
            </a:r>
            <a:r>
              <a:rPr lang="en-US" baseline="0" dirty="0" smtClean="0"/>
              <a:t> road.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D79D-4A70-40E4-9988-6E12FC64D4B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DF93-96D6-487D-9430-F47123E2B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001F-95D5-4E3C-A811-64449CBFF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3BB2-D959-4C3A-B2DC-D1FA84209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E670D-168F-4262-9F88-C231096BA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E2E8-0710-423E-83E3-0F5863E9F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2DF2-35D6-40EE-B9AB-9BB7BAA64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7B17-4B86-4F3E-A79D-528EA1D76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446D-8D32-40E1-AD5B-8544D7AE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7AD4-4300-4633-A45D-2F4D77BD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356A-2DA5-4014-97E4-6CAADBA20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6D69D-4B12-4785-85AB-EBDF7985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A72F43C-7558-43E4-AAB8-575742513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670086"/>
          </a:xfrm>
        </p:spPr>
        <p:txBody>
          <a:bodyPr/>
          <a:lstStyle/>
          <a:p>
            <a:r>
              <a:rPr lang="en-US" sz="28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IABIN Component 3 Project</a:t>
            </a:r>
            <a:endParaRPr lang="en-US" sz="28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00" y="1160748"/>
            <a:ext cx="8229600" cy="41404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Data Integration </a:t>
            </a:r>
            <a:r>
              <a:rPr lang="en-US" sz="2800" b="1" dirty="0" smtClean="0"/>
              <a:t>and </a:t>
            </a:r>
            <a:r>
              <a:rPr lang="en-US" sz="2800" b="1" dirty="0" smtClean="0"/>
              <a:t>Analysis </a:t>
            </a:r>
            <a:r>
              <a:rPr lang="en-US" sz="2800" b="1" dirty="0" smtClean="0"/>
              <a:t>Gateway </a:t>
            </a:r>
          </a:p>
          <a:p>
            <a:pPr algn="ctr">
              <a:buNone/>
            </a:pPr>
            <a:r>
              <a:rPr lang="en-US" sz="2800" b="1" dirty="0" smtClean="0"/>
              <a:t>(</a:t>
            </a:r>
            <a:r>
              <a:rPr lang="en-US" sz="2800" b="1" dirty="0" smtClean="0"/>
              <a:t>IABIN </a:t>
            </a:r>
            <a:r>
              <a:rPr lang="en-US" sz="2800" b="1" dirty="0" smtClean="0"/>
              <a:t>DIAG)</a:t>
            </a:r>
            <a:endParaRPr lang="en-US" sz="2800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A Web-Based Application </a:t>
            </a:r>
          </a:p>
          <a:p>
            <a:pPr algn="ctr">
              <a:buNone/>
            </a:pPr>
            <a:r>
              <a:rPr lang="en-US" sz="2800" b="1" dirty="0" smtClean="0"/>
              <a:t>to Integrate, Visualize, Analyze </a:t>
            </a:r>
            <a:r>
              <a:rPr lang="en-US" sz="2800" b="1" dirty="0" smtClean="0"/>
              <a:t>and </a:t>
            </a:r>
            <a:r>
              <a:rPr lang="en-US" sz="2800" b="1" dirty="0" smtClean="0"/>
              <a:t>Share </a:t>
            </a:r>
          </a:p>
          <a:p>
            <a:pPr algn="ctr">
              <a:buNone/>
            </a:pPr>
            <a:r>
              <a:rPr lang="en-US" sz="2800" b="1" dirty="0" smtClean="0"/>
              <a:t>IABIN </a:t>
            </a:r>
            <a:r>
              <a:rPr lang="en-US" sz="2800" b="1" dirty="0" smtClean="0"/>
              <a:t>Thematic Network Data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PPTD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6132" y="4830925"/>
            <a:ext cx="1488356" cy="189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PT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328" y="5481228"/>
            <a:ext cx="2409524" cy="1028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84" y="116632"/>
            <a:ext cx="8229600" cy="1143000"/>
          </a:xfrm>
        </p:spPr>
        <p:txBody>
          <a:bodyPr/>
          <a:lstStyle/>
          <a:p>
            <a:r>
              <a:rPr lang="en-US" sz="4000" dirty="0" smtClean="0"/>
              <a:t>Species and Specimens TN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62981" y="1232747"/>
          <a:ext cx="6588730" cy="5040568"/>
        </p:xfrm>
        <a:graphic>
          <a:graphicData uri="http://schemas.openxmlformats.org/drawingml/2006/table">
            <a:tbl>
              <a:tblPr/>
              <a:tblGrid>
                <a:gridCol w="3987074"/>
                <a:gridCol w="644698"/>
                <a:gridCol w="1956958"/>
              </a:tblGrid>
              <a:tr h="267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sng" strike="noStrike">
                          <a:solidFill>
                            <a:srgbClr val="000000"/>
                          </a:solidFill>
                          <a:latin typeface="Tahoma Bold"/>
                        </a:rPr>
                        <a:t>Invertebrates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latin typeface="Tahoma Bold"/>
                        </a:rPr>
                        <a:t>1,025,847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Arachnids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10,877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Crustaceans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10,360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Coleoptera (beetles):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274,449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Lepidoptera (butterflies, moths)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361,922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Hymenoptera (bees, wasps)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168,950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Diptera (flies)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120,404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Other insects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76,656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Other Arthropods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2,229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sng" strike="noStrike">
                          <a:solidFill>
                            <a:srgbClr val="000000"/>
                          </a:solidFill>
                          <a:latin typeface="Tahoma Bold"/>
                        </a:rPr>
                        <a:t>Other invertebrates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latin typeface="Tahoma Bold"/>
                        </a:rPr>
                        <a:t>79,375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Molluscs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60,107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Other invertebrates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19,268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sng" strike="noStrike">
                          <a:solidFill>
                            <a:srgbClr val="000000"/>
                          </a:solidFill>
                          <a:latin typeface="Tahoma Bold"/>
                        </a:rPr>
                        <a:t>Vertebrates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latin typeface="Tahoma Bold"/>
                        </a:rPr>
                        <a:t>1,179,391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Mammals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186,087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Birds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763,173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Amphibians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52,946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Reptiles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61,320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115,630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Other vertebrates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ucida Grande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6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213284" y="1052736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1143000"/>
          </a:xfrm>
        </p:spPr>
        <p:txBody>
          <a:bodyPr/>
          <a:lstStyle/>
          <a:p>
            <a:r>
              <a:rPr lang="en-US" sz="4000" dirty="0" smtClean="0"/>
              <a:t>Species and Specimens TN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43000" y="1448777"/>
          <a:ext cx="6192688" cy="4572510"/>
        </p:xfrm>
        <a:graphic>
          <a:graphicData uri="http://schemas.openxmlformats.org/drawingml/2006/table">
            <a:tbl>
              <a:tblPr/>
              <a:tblGrid>
                <a:gridCol w="3747414"/>
                <a:gridCol w="605946"/>
                <a:gridCol w="1839328"/>
              </a:tblGrid>
              <a:tr h="340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sng" strike="noStrike">
                          <a:solidFill>
                            <a:srgbClr val="000000"/>
                          </a:solidFill>
                          <a:latin typeface="Tahoma Bold"/>
                        </a:rPr>
                        <a:t>Bacteria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latin typeface="Tahoma Bold"/>
                        </a:rPr>
                        <a:t>1,048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Bacteria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1,048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sng" strike="noStrike">
                          <a:solidFill>
                            <a:srgbClr val="000000"/>
                          </a:solidFill>
                          <a:latin typeface="Tahoma Bold"/>
                        </a:rPr>
                        <a:t>Fungi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latin typeface="Tahoma Bold"/>
                        </a:rPr>
                        <a:t>41,583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Ascomyctes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19,888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Basidiomycetes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20,108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Other fungi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1,587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sng" strike="noStrike">
                          <a:solidFill>
                            <a:srgbClr val="000000"/>
                          </a:solidFill>
                          <a:latin typeface="Tahoma Bold"/>
                        </a:rPr>
                        <a:t>Plants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latin typeface="Tahoma Bold"/>
                        </a:rPr>
                        <a:t>1,113,913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Ferns, mosses, and allies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125,596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Algae and allies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2,844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Gymnosperms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5,461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Monocots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164,941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Dicots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810,881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Protozoa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Lucida Grand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Lucida Grande"/>
                        </a:rPr>
                        <a:t>4,190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213284" y="1052736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Pollinators TN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284" y="1600200"/>
            <a:ext cx="789522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Original Records   1,140,000   </a:t>
            </a:r>
          </a:p>
          <a:p>
            <a:pPr>
              <a:buNone/>
            </a:pPr>
            <a:r>
              <a:rPr lang="en-US" dirty="0" smtClean="0"/>
              <a:t>Records with Lat-Long   769,321   </a:t>
            </a:r>
          </a:p>
          <a:p>
            <a:pPr>
              <a:buNone/>
            </a:pPr>
            <a:r>
              <a:rPr lang="en-US" dirty="0" smtClean="0"/>
              <a:t>LA Records with Lat-Long   446,315   </a:t>
            </a:r>
          </a:p>
          <a:p>
            <a:pPr>
              <a:buNone/>
            </a:pPr>
            <a:r>
              <a:rPr lang="en-US" dirty="0" smtClean="0"/>
              <a:t>Unique LA Records with Lat-Long   17,067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213284" y="1232756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92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Invasive Species TN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16002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1,926 Invasive Species records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36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213284" y="1232756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Protected Areas TN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660" y="16002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7,042 Protected Areas records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213284" y="1232756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Ecosystems TN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2467433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Freshwater   773,704</a:t>
            </a:r>
          </a:p>
          <a:p>
            <a:pPr>
              <a:buNone/>
            </a:pPr>
            <a:r>
              <a:rPr lang="en-US" dirty="0" smtClean="0"/>
              <a:t>Terrestrial   1,012,167 </a:t>
            </a:r>
          </a:p>
          <a:p>
            <a:pPr>
              <a:buNone/>
            </a:pPr>
            <a:r>
              <a:rPr lang="en-US" dirty="0" smtClean="0"/>
              <a:t>Ecoregions   99,919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213284" y="1232756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4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Amount of Thematic Networks Records </a:t>
            </a:r>
            <a:br>
              <a:rPr lang="en-US" sz="2800" dirty="0" smtClean="0"/>
            </a:br>
            <a:r>
              <a:rPr lang="en-US" sz="2800" dirty="0" smtClean="0"/>
              <a:t>in the Data Integration and Analysis Gateway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51037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SSTN			3,441,157 records</a:t>
            </a:r>
          </a:p>
          <a:p>
            <a:pPr>
              <a:buNone/>
            </a:pPr>
            <a:r>
              <a:rPr lang="en-US" sz="2800" dirty="0" smtClean="0"/>
              <a:t>ETN				1,885,790 records</a:t>
            </a:r>
          </a:p>
          <a:p>
            <a:pPr>
              <a:buNone/>
            </a:pPr>
            <a:r>
              <a:rPr lang="en-US" sz="2800" dirty="0" smtClean="0"/>
              <a:t>I3N				       1,926 records</a:t>
            </a:r>
          </a:p>
          <a:p>
            <a:pPr>
              <a:buNone/>
            </a:pPr>
            <a:r>
              <a:rPr lang="en-US" sz="2800" dirty="0" smtClean="0"/>
              <a:t>PATN			       7,042 records</a:t>
            </a:r>
          </a:p>
          <a:p>
            <a:pPr>
              <a:buNone/>
            </a:pPr>
            <a:r>
              <a:rPr lang="en-US" sz="2800" u="sng" dirty="0" smtClean="0"/>
              <a:t>PTN				     17,067 records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TOTAL			5,352,982 records</a:t>
            </a:r>
            <a:endParaRPr lang="en-US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213284" y="1303176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00" y="2502024"/>
            <a:ext cx="8229600" cy="1143000"/>
          </a:xfrm>
        </p:spPr>
        <p:txBody>
          <a:bodyPr/>
          <a:lstStyle/>
          <a:p>
            <a:r>
              <a:rPr lang="en-US" dirty="0" smtClean="0"/>
              <a:t>Video Demonstration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00" y="8620"/>
            <a:ext cx="8229600" cy="1143000"/>
          </a:xfrm>
        </p:spPr>
        <p:txBody>
          <a:bodyPr/>
          <a:lstStyle/>
          <a:p>
            <a:r>
              <a:rPr lang="en-US" dirty="0" smtClean="0"/>
              <a:t>Next Steps &amp; Concerns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896" y="1465386"/>
            <a:ext cx="8229600" cy="42678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</a:t>
            </a:r>
            <a:r>
              <a:rPr lang="en-US" sz="2400" dirty="0" smtClean="0"/>
              <a:t>transparent and dynamic links to IABIN.net and TN websites.</a:t>
            </a:r>
          </a:p>
          <a:p>
            <a:endParaRPr lang="en-US" sz="2400" dirty="0" smtClean="0"/>
          </a:p>
          <a:p>
            <a:r>
              <a:rPr lang="en-US" sz="2400" dirty="0" smtClean="0"/>
              <a:t>Maintain </a:t>
            </a:r>
            <a:r>
              <a:rPr lang="en-US" sz="2400" dirty="0" smtClean="0"/>
              <a:t>links </a:t>
            </a:r>
            <a:r>
              <a:rPr lang="en-US" sz="2400" dirty="0" smtClean="0"/>
              <a:t>to </a:t>
            </a:r>
            <a:r>
              <a:rPr lang="en-US" sz="2400" dirty="0" smtClean="0"/>
              <a:t>Thematic Networks </a:t>
            </a:r>
            <a:r>
              <a:rPr lang="en-US" sz="2400" dirty="0" smtClean="0"/>
              <a:t>to ensure consistency and currency of data.</a:t>
            </a:r>
          </a:p>
          <a:p>
            <a:endParaRPr lang="en-US" sz="2400" dirty="0" smtClean="0"/>
          </a:p>
          <a:p>
            <a:r>
              <a:rPr lang="en-US" sz="2400" dirty="0" smtClean="0"/>
              <a:t>Complete multi-language functionality for English, </a:t>
            </a:r>
            <a:r>
              <a:rPr lang="en-US" sz="2400" dirty="0" smtClean="0"/>
              <a:t>Spanish and Portuguese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Fine tune data intersection analysis and reporting tools.</a:t>
            </a:r>
          </a:p>
          <a:p>
            <a:endParaRPr lang="en-US" sz="2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3284" y="980728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Prepare for IABIN Phase 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0" y="1600200"/>
            <a:ext cx="786956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 significant amount of tools have been developed and standardized biodiversity and conservation data has been integrated through the support of IABIN GEF Phase I funding.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IABIN Phase II funding </a:t>
            </a:r>
            <a:r>
              <a:rPr lang="en-US" sz="2400" dirty="0" smtClean="0"/>
              <a:t>would provide customized access </a:t>
            </a:r>
            <a:r>
              <a:rPr lang="en-US" sz="2400" dirty="0" smtClean="0"/>
              <a:t>to </a:t>
            </a:r>
            <a:r>
              <a:rPr lang="en-US" sz="2400" dirty="0" smtClean="0"/>
              <a:t>IABIN data </a:t>
            </a:r>
            <a:r>
              <a:rPr lang="en-US" sz="2400" dirty="0" smtClean="0"/>
              <a:t>and tools </a:t>
            </a:r>
            <a:r>
              <a:rPr lang="en-US" sz="2400" dirty="0" smtClean="0"/>
              <a:t>to support targeted conservation and development applications </a:t>
            </a:r>
            <a:r>
              <a:rPr lang="en-US" sz="2400" dirty="0" smtClean="0"/>
              <a:t>across Latin America and the Caribbean. 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213284" y="1160748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/>
          <a:p>
            <a:r>
              <a:rPr lang="en-US" dirty="0" smtClean="0"/>
              <a:t>Presentation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628" y="1600200"/>
            <a:ext cx="7473516" cy="4525963"/>
          </a:xfrm>
        </p:spPr>
        <p:txBody>
          <a:bodyPr/>
          <a:lstStyle/>
          <a:p>
            <a:r>
              <a:rPr lang="en-US" dirty="0" smtClean="0"/>
              <a:t>Introduction to IABIN DIAG Component 3 Project</a:t>
            </a:r>
          </a:p>
          <a:p>
            <a:r>
              <a:rPr lang="en-US" dirty="0" smtClean="0"/>
              <a:t>Background to Data Basin</a:t>
            </a:r>
          </a:p>
          <a:p>
            <a:r>
              <a:rPr lang="en-US" dirty="0" smtClean="0"/>
              <a:t>Status of Data Integration from TNs</a:t>
            </a:r>
          </a:p>
          <a:p>
            <a:r>
              <a:rPr lang="en-US" dirty="0" smtClean="0"/>
              <a:t>Demonstration of IABIN DIAG tool and functions</a:t>
            </a:r>
          </a:p>
          <a:p>
            <a:r>
              <a:rPr lang="en-US" dirty="0" smtClean="0"/>
              <a:t>Next Steps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213284" y="1232756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04" y="400906"/>
            <a:ext cx="7977572" cy="74209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IABIN DIAG Phase II: Focal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1304764"/>
            <a:ext cx="7977572" cy="4317268"/>
          </a:xfrm>
        </p:spPr>
        <p:txBody>
          <a:bodyPr/>
          <a:lstStyle/>
          <a:p>
            <a:pPr lvl="0"/>
            <a:r>
              <a:rPr lang="en-US" sz="2000" dirty="0" smtClean="0"/>
              <a:t>Advance </a:t>
            </a:r>
            <a:r>
              <a:rPr lang="en-US" sz="2000" u="sng" dirty="0" smtClean="0"/>
              <a:t>biodiversity baselines </a:t>
            </a:r>
            <a:r>
              <a:rPr lang="en-US" sz="2000" dirty="0" smtClean="0"/>
              <a:t>for each nation along with a set of environmental indicators.</a:t>
            </a:r>
          </a:p>
          <a:p>
            <a:pPr lvl="0"/>
            <a:r>
              <a:rPr lang="en-US" sz="2000" dirty="0" smtClean="0"/>
              <a:t>Identify </a:t>
            </a:r>
            <a:r>
              <a:rPr lang="en-US" sz="2000" u="sng" dirty="0" smtClean="0"/>
              <a:t>critical conservation areas </a:t>
            </a:r>
            <a:r>
              <a:rPr lang="en-US" sz="2000" dirty="0" smtClean="0"/>
              <a:t>throughout Latin America and the Caribbean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Support </a:t>
            </a:r>
            <a:r>
              <a:rPr lang="en-US" sz="2000" dirty="0" smtClean="0"/>
              <a:t>the development, implementation and monitoring of </a:t>
            </a:r>
            <a:r>
              <a:rPr lang="en-US" sz="2000" u="sng" dirty="0" smtClean="0"/>
              <a:t>National Biodiversity Strategy and Action Plans </a:t>
            </a:r>
            <a:r>
              <a:rPr lang="en-US" sz="2000" dirty="0" smtClean="0"/>
              <a:t>through improved acquisition of baseline biological and ecological information.</a:t>
            </a:r>
          </a:p>
          <a:p>
            <a:r>
              <a:rPr lang="en-US" sz="2000" dirty="0" smtClean="0"/>
              <a:t>Support the implementation of national, regional and project level </a:t>
            </a:r>
            <a:r>
              <a:rPr lang="en-US" sz="2000" u="sng" dirty="0" smtClean="0"/>
              <a:t>environmental assessment and monitoring</a:t>
            </a:r>
            <a:r>
              <a:rPr lang="en-US" sz="2000" dirty="0" smtClean="0"/>
              <a:t> programs.</a:t>
            </a:r>
          </a:p>
          <a:p>
            <a:pPr lvl="0"/>
            <a:r>
              <a:rPr lang="en-US" sz="2000" dirty="0" smtClean="0"/>
              <a:t>Integrate </a:t>
            </a:r>
            <a:r>
              <a:rPr lang="en-US" sz="2000" u="sng" dirty="0" smtClean="0"/>
              <a:t>ecosystem service </a:t>
            </a:r>
            <a:r>
              <a:rPr lang="en-US" sz="2000" u="sng" dirty="0" smtClean="0"/>
              <a:t>value</a:t>
            </a:r>
            <a:r>
              <a:rPr lang="en-US" sz="2000" dirty="0" smtClean="0"/>
              <a:t> information </a:t>
            </a:r>
            <a:r>
              <a:rPr lang="en-US" sz="2000" dirty="0" smtClean="0"/>
              <a:t>critical for sustainable development across the region with the biodiversity and conservation values.  </a:t>
            </a:r>
            <a:endParaRPr lang="en-US" sz="2000" dirty="0" smtClean="0"/>
          </a:p>
          <a:p>
            <a:pPr lvl="0"/>
            <a:r>
              <a:rPr lang="en-US" sz="2000" dirty="0" smtClean="0"/>
              <a:t>Identify </a:t>
            </a:r>
            <a:r>
              <a:rPr lang="en-US" sz="2000" dirty="0" smtClean="0"/>
              <a:t>significant </a:t>
            </a:r>
            <a:r>
              <a:rPr lang="en-US" sz="2000" u="sng" dirty="0" smtClean="0"/>
              <a:t>threats and change </a:t>
            </a:r>
            <a:r>
              <a:rPr lang="en-US" sz="2000" u="sng" dirty="0" smtClean="0"/>
              <a:t>agents </a:t>
            </a:r>
            <a:r>
              <a:rPr lang="en-US" sz="2000" dirty="0" smtClean="0"/>
              <a:t>that </a:t>
            </a:r>
            <a:r>
              <a:rPr lang="en-US" sz="2000" dirty="0" smtClean="0"/>
              <a:t>could alter the landscape integrity for these biodiversity and ecosystem service values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9" y="0"/>
            <a:ext cx="627865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115616" y="1088740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00" y="2574032"/>
            <a:ext cx="8229600" cy="1143000"/>
          </a:xfrm>
        </p:spPr>
        <p:txBody>
          <a:bodyPr/>
          <a:lstStyle/>
          <a:p>
            <a:r>
              <a:rPr lang="en-US" dirty="0" smtClean="0"/>
              <a:t>Questions / </a:t>
            </a:r>
            <a:r>
              <a:rPr lang="en-US" dirty="0" err="1" smtClean="0"/>
              <a:t>Preguntas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00" y="2312877"/>
            <a:ext cx="8229600" cy="900099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Data Basin Background</a:t>
            </a:r>
            <a:endParaRPr lang="en-US" sz="4000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homepage July1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0" y="0"/>
            <a:chExt cx="408" cy="4320"/>
          </a:xfrm>
        </p:grpSpPr>
        <p:pic>
          <p:nvPicPr>
            <p:cNvPr id="287748" name="Picture 4" descr="CBI Banner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287749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1" name="Picture 3" descr="aquatic center aug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54695"/>
            <a:ext cx="4537075" cy="445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3652" name="Picture 4" descr="boreal April 12 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25" y="1427509"/>
            <a:ext cx="4464050" cy="444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0" y="0"/>
            <a:chExt cx="408" cy="4320"/>
          </a:xfrm>
        </p:grpSpPr>
        <p:pic>
          <p:nvPicPr>
            <p:cNvPr id="283654" name="Picture 6" descr="CBI Banner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283655" name="Line 7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3658" name="Picture 10" descr="climate center April 12 2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7725" y="1954932"/>
            <a:ext cx="4424363" cy="457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1116013" y="92075"/>
            <a:ext cx="3379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Gill Sans MT" pitchFamily="34" charset="0"/>
              </a:rPr>
              <a:t>Data Basin Centers</a:t>
            </a:r>
          </a:p>
        </p:txBody>
      </p:sp>
      <p:pic>
        <p:nvPicPr>
          <p:cNvPr id="283660" name="Picture 12" descr="DB_logo_hi-res_transparent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333375"/>
            <a:ext cx="1979612" cy="490538"/>
          </a:xfrm>
          <a:prstGeom prst="rect">
            <a:avLst/>
          </a:prstGeom>
          <a:noFill/>
        </p:spPr>
      </p:pic>
      <p:pic>
        <p:nvPicPr>
          <p:cNvPr id="283650" name="Picture 2" descr="protected are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9000" y="2389188"/>
            <a:ext cx="4445000" cy="446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7938"/>
            <a:ext cx="9144000" cy="97313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087563" y="233363"/>
            <a:ext cx="500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Data Basin Centers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" name="Picture 5" descr="Group_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5038" y="225425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PTDF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7391400" cy="6116463"/>
          </a:xfrm>
          <a:ln>
            <a:solidFill>
              <a:schemeClr val="bg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 Conservation Planning Database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DB Group - Home Pa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89" y="533400"/>
            <a:ext cx="8712911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DB Group - Critical Natural Habitats of LA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308" y="381000"/>
            <a:ext cx="8547892" cy="6491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DB Group - roads and buffer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231" y="609600"/>
            <a:ext cx="876936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0"/>
            <a:ext cx="7797552" cy="1143000"/>
          </a:xfrm>
        </p:spPr>
        <p:txBody>
          <a:bodyPr/>
          <a:lstStyle/>
          <a:p>
            <a: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IABIN </a:t>
            </a:r>
            <a: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DIAG Project: Objective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936" y="1419944"/>
            <a:ext cx="7797552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Develop </a:t>
            </a:r>
            <a:r>
              <a:rPr lang="en-US" sz="2400" dirty="0" smtClean="0"/>
              <a:t>a prototype Data Basin application for the IABIN Data Integration and Analysis Center that </a:t>
            </a:r>
            <a:r>
              <a:rPr lang="en-US" sz="2400" dirty="0" smtClean="0"/>
              <a:t>will: 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Facilitate the </a:t>
            </a:r>
            <a:r>
              <a:rPr lang="en-US" sz="2400" dirty="0" smtClean="0"/>
              <a:t>integration, visualization, </a:t>
            </a:r>
            <a:r>
              <a:rPr lang="en-US" sz="2400" dirty="0" smtClean="0"/>
              <a:t>query, </a:t>
            </a:r>
            <a:r>
              <a:rPr lang="en-US" sz="2400" dirty="0" smtClean="0"/>
              <a:t>analysis </a:t>
            </a:r>
            <a:r>
              <a:rPr lang="en-US" sz="2400" dirty="0" smtClean="0"/>
              <a:t>and </a:t>
            </a:r>
            <a:r>
              <a:rPr lang="en-US" sz="2400" dirty="0" smtClean="0"/>
              <a:t>sharing </a:t>
            </a:r>
            <a:r>
              <a:rPr lang="en-US" sz="2400" dirty="0" smtClean="0"/>
              <a:t>of Thematic </a:t>
            </a:r>
            <a:r>
              <a:rPr lang="en-US" sz="2400" dirty="0" smtClean="0"/>
              <a:t>Network data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Enable the structure use of this data to guide conservation </a:t>
            </a:r>
            <a:r>
              <a:rPr lang="en-US" sz="2400" dirty="0" smtClean="0"/>
              <a:t>and development decisions at </a:t>
            </a:r>
            <a:r>
              <a:rPr lang="en-US" sz="2400" dirty="0" smtClean="0"/>
              <a:t>national </a:t>
            </a:r>
            <a:r>
              <a:rPr lang="en-US" sz="2400" dirty="0" smtClean="0"/>
              <a:t>and regional </a:t>
            </a:r>
            <a:r>
              <a:rPr lang="en-US" sz="2400" dirty="0" smtClean="0"/>
              <a:t>scales.</a:t>
            </a:r>
            <a:endParaRPr lang="en-US" sz="2400" dirty="0" smtClean="0"/>
          </a:p>
          <a:p>
            <a:pPr algn="ctr">
              <a:buNone/>
            </a:pP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12068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213284" y="980728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DB Group - Pucallpa- Crusiero do Sul road and buff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48" y="0"/>
            <a:ext cx="90949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DB Group - Pucallpa- Crusiero do Sul impac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590" y="381000"/>
            <a:ext cx="847661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249362"/>
            <a:ext cx="8229600" cy="56848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Aggregate all IABIN TN datasets into </a:t>
            </a:r>
            <a:r>
              <a:rPr lang="en-US" dirty="0" smtClean="0"/>
              <a:t>secure </a:t>
            </a:r>
            <a:r>
              <a:rPr lang="en-US" dirty="0" smtClean="0"/>
              <a:t>web gateway </a:t>
            </a:r>
            <a:r>
              <a:rPr lang="en-US" dirty="0" smtClean="0"/>
              <a:t>that can control and monitor use and downloads of </a:t>
            </a:r>
            <a:r>
              <a:rPr lang="en-US" dirty="0" smtClean="0"/>
              <a:t>data.</a:t>
            </a:r>
          </a:p>
          <a:p>
            <a:endParaRPr lang="en-US" dirty="0" smtClean="0"/>
          </a:p>
          <a:p>
            <a:r>
              <a:rPr lang="en-US" dirty="0" smtClean="0"/>
              <a:t>Maintain clear attribution to data sources and Thematic Networks.</a:t>
            </a:r>
          </a:p>
          <a:p>
            <a:endParaRPr lang="en-US" dirty="0" smtClean="0"/>
          </a:p>
          <a:p>
            <a:r>
              <a:rPr lang="en-US" dirty="0" smtClean="0"/>
              <a:t>Make it easy for users </a:t>
            </a:r>
            <a:r>
              <a:rPr lang="en-US" dirty="0" smtClean="0"/>
              <a:t>to select </a:t>
            </a:r>
            <a:r>
              <a:rPr lang="en-US" dirty="0" smtClean="0"/>
              <a:t>topics and areas of interest, and to integrate subsets </a:t>
            </a:r>
            <a:r>
              <a:rPr lang="en-US" dirty="0" smtClean="0"/>
              <a:t>of the TN data for </a:t>
            </a:r>
            <a:r>
              <a:rPr lang="en-US" dirty="0" smtClean="0"/>
              <a:t>visualization, analysis and reporting.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Enable </a:t>
            </a:r>
            <a:r>
              <a:rPr lang="en-US" dirty="0" smtClean="0"/>
              <a:t>integration </a:t>
            </a:r>
            <a:r>
              <a:rPr lang="en-US" dirty="0" smtClean="0"/>
              <a:t>of TN </a:t>
            </a:r>
            <a:r>
              <a:rPr lang="en-US" dirty="0" smtClean="0"/>
              <a:t>data </a:t>
            </a:r>
            <a:r>
              <a:rPr lang="en-US" dirty="0" smtClean="0"/>
              <a:t>with other </a:t>
            </a:r>
            <a:r>
              <a:rPr lang="en-US" dirty="0" smtClean="0"/>
              <a:t>important datasets </a:t>
            </a:r>
            <a:r>
              <a:rPr lang="en-US" dirty="0" smtClean="0"/>
              <a:t>to </a:t>
            </a:r>
            <a:r>
              <a:rPr lang="en-US" dirty="0" smtClean="0"/>
              <a:t>provide appropriate context for user defined applications.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 ability to implement structured queries of selected datasets -- and </a:t>
            </a:r>
            <a:r>
              <a:rPr lang="en-US" dirty="0" smtClean="0"/>
              <a:t>generate visual and written reports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68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IABIN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 Project Activities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6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213284" y="980728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249362"/>
            <a:ext cx="8049580" cy="44838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smtClean="0"/>
              <a:t>dynamic </a:t>
            </a:r>
            <a:r>
              <a:rPr lang="en-US" sz="2400" dirty="0" smtClean="0"/>
              <a:t>link between the IABIN.net </a:t>
            </a:r>
            <a:r>
              <a:rPr lang="en-US" sz="2400" dirty="0" smtClean="0"/>
              <a:t>and </a:t>
            </a:r>
            <a:r>
              <a:rPr lang="en-US" sz="2400" dirty="0" smtClean="0"/>
              <a:t>the </a:t>
            </a:r>
            <a:r>
              <a:rPr lang="en-US" sz="2400" dirty="0" smtClean="0"/>
              <a:t>IABIN DIAG </a:t>
            </a:r>
            <a:r>
              <a:rPr lang="en-US" sz="2400" dirty="0" smtClean="0"/>
              <a:t>application that will be transparent to system users.  </a:t>
            </a:r>
          </a:p>
          <a:p>
            <a:endParaRPr lang="en-US" sz="2400" dirty="0" smtClean="0"/>
          </a:p>
          <a:p>
            <a:r>
              <a:rPr lang="en-US" sz="2400" dirty="0" smtClean="0"/>
              <a:t>Perform IABIN </a:t>
            </a:r>
            <a:r>
              <a:rPr lang="en-US" sz="2400" dirty="0" smtClean="0"/>
              <a:t>DIAG demonstrations </a:t>
            </a:r>
            <a:r>
              <a:rPr lang="en-US" sz="2400" dirty="0" smtClean="0"/>
              <a:t>and training.  </a:t>
            </a:r>
          </a:p>
          <a:p>
            <a:endParaRPr lang="en-US" sz="2400" dirty="0" smtClean="0"/>
          </a:p>
          <a:p>
            <a:r>
              <a:rPr lang="en-US" sz="2400" dirty="0" smtClean="0"/>
              <a:t>Prepare for the ongoing refinement of the </a:t>
            </a:r>
            <a:r>
              <a:rPr lang="en-US" sz="2400" dirty="0" smtClean="0"/>
              <a:t>DIAG </a:t>
            </a:r>
            <a:r>
              <a:rPr lang="en-US" sz="2400" dirty="0" smtClean="0"/>
              <a:t>to reflect the evolving needs of IABIN partners, clients and stakeholders.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68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IABIN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6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213284" y="980728"/>
            <a:ext cx="7463172" cy="158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AutoShape 2"/>
          <p:cNvSpPr>
            <a:spLocks noChangeArrowheads="1"/>
          </p:cNvSpPr>
          <p:nvPr/>
        </p:nvSpPr>
        <p:spPr bwMode="auto">
          <a:xfrm>
            <a:off x="3200400" y="4487862"/>
            <a:ext cx="5410200" cy="2209800"/>
          </a:xfrm>
          <a:prstGeom prst="flowChartProcess">
            <a:avLst/>
          </a:prstGeom>
          <a:solidFill>
            <a:srgbClr val="003300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sz="1400" i="1"/>
          </a:p>
          <a:p>
            <a:endParaRPr lang="en-US" sz="1400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  <a:p>
            <a:endParaRPr lang="en-US" i="1"/>
          </a:p>
        </p:txBody>
      </p:sp>
      <p:sp>
        <p:nvSpPr>
          <p:cNvPr id="412675" name="AutoShape 3"/>
          <p:cNvSpPr>
            <a:spLocks noChangeArrowheads="1"/>
          </p:cNvSpPr>
          <p:nvPr/>
        </p:nvSpPr>
        <p:spPr bwMode="auto">
          <a:xfrm>
            <a:off x="228600" y="4953000"/>
            <a:ext cx="1828800" cy="1447800"/>
          </a:xfrm>
          <a:prstGeom prst="flowChartProcess">
            <a:avLst/>
          </a:prstGeom>
          <a:solidFill>
            <a:srgbClr val="99CC00">
              <a:alpha val="20000"/>
            </a:srgbClr>
          </a:solidFill>
          <a:ln w="571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1" algn="ctr"/>
            <a:endParaRPr lang="en-US" b="1" i="1"/>
          </a:p>
        </p:txBody>
      </p:sp>
      <p:sp>
        <p:nvSpPr>
          <p:cNvPr id="412676" name="AutoShape 4"/>
          <p:cNvSpPr>
            <a:spLocks noChangeArrowheads="1"/>
          </p:cNvSpPr>
          <p:nvPr/>
        </p:nvSpPr>
        <p:spPr bwMode="auto">
          <a:xfrm>
            <a:off x="228600" y="1147465"/>
            <a:ext cx="1828800" cy="2438400"/>
          </a:xfrm>
          <a:prstGeom prst="flowChartProcess">
            <a:avLst/>
          </a:prstGeom>
          <a:solidFill>
            <a:srgbClr val="99CC00">
              <a:alpha val="20000"/>
            </a:srgbClr>
          </a:solidFill>
          <a:ln w="571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1"/>
            <a:endParaRPr lang="en-US" b="1" i="1"/>
          </a:p>
          <a:p>
            <a:pPr lvl="1"/>
            <a:endParaRPr lang="en-US" sz="1000" b="1" i="1"/>
          </a:p>
          <a:p>
            <a:pPr lvl="1"/>
            <a:endParaRPr lang="en-US" sz="1000" b="1" i="1"/>
          </a:p>
          <a:p>
            <a:pPr lvl="1"/>
            <a:endParaRPr lang="en-US" sz="1000" b="1" i="1"/>
          </a:p>
          <a:p>
            <a:pPr lvl="1" algn="ctr"/>
            <a:endParaRPr lang="en-US" b="1" i="1"/>
          </a:p>
          <a:p>
            <a:pPr lvl="1" algn="ctr"/>
            <a:endParaRPr lang="en-US" b="1" i="1"/>
          </a:p>
          <a:p>
            <a:pPr lvl="1" algn="ctr"/>
            <a:endParaRPr lang="en-US" b="1" i="1"/>
          </a:p>
          <a:p>
            <a:pPr lvl="1"/>
            <a:endParaRPr lang="en-US" b="1" i="1"/>
          </a:p>
          <a:p>
            <a:pPr lvl="1"/>
            <a:endParaRPr lang="en-US" b="1" i="1"/>
          </a:p>
          <a:p>
            <a:pPr lvl="1"/>
            <a:endParaRPr lang="en-US" b="1" i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</p:txBody>
      </p:sp>
      <p:sp>
        <p:nvSpPr>
          <p:cNvPr id="412677" name="AutoShape 5"/>
          <p:cNvSpPr>
            <a:spLocks noChangeArrowheads="1"/>
          </p:cNvSpPr>
          <p:nvPr/>
        </p:nvSpPr>
        <p:spPr bwMode="auto">
          <a:xfrm>
            <a:off x="2819400" y="278243"/>
            <a:ext cx="3429000" cy="3851731"/>
          </a:xfrm>
          <a:prstGeom prst="flowChartMagneticDisk">
            <a:avLst/>
          </a:prstGeom>
          <a:solidFill>
            <a:schemeClr val="accent1"/>
          </a:solidFill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74320" algn="ctr"/>
            <a:endParaRPr lang="en-US" sz="1000" b="1" dirty="0"/>
          </a:p>
          <a:p>
            <a:pPr marL="274320" algn="ctr"/>
            <a:endParaRPr lang="en-US" sz="1000" b="1" dirty="0"/>
          </a:p>
          <a:p>
            <a:pPr marL="274320">
              <a:buFontTx/>
              <a:buChar char="•"/>
            </a:pPr>
            <a:r>
              <a:rPr lang="en-US" sz="1000" dirty="0" smtClean="0"/>
              <a:t> Ability to upload and download  data</a:t>
            </a:r>
          </a:p>
          <a:p>
            <a:pPr marL="274320">
              <a:buFontTx/>
              <a:buChar char="•"/>
            </a:pPr>
            <a:r>
              <a:rPr lang="en-US" sz="1000" dirty="0" smtClean="0"/>
              <a:t> Ability to securely manage data in Work Groups</a:t>
            </a:r>
          </a:p>
          <a:p>
            <a:pPr marL="274320">
              <a:buFontTx/>
              <a:buChar char="•"/>
            </a:pPr>
            <a:r>
              <a:rPr lang="en-US" sz="1000" dirty="0" smtClean="0"/>
              <a:t> Map browser for data search, identify and visualize</a:t>
            </a:r>
          </a:p>
          <a:p>
            <a:pPr marL="274320">
              <a:buFontTx/>
              <a:buChar char="•"/>
            </a:pPr>
            <a:r>
              <a:rPr lang="en-US" sz="1000" dirty="0" smtClean="0"/>
              <a:t> Data integration to create and save new maps</a:t>
            </a:r>
          </a:p>
          <a:p>
            <a:pPr marL="274320">
              <a:buFontTx/>
              <a:buChar char="•"/>
            </a:pPr>
            <a:r>
              <a:rPr lang="en-US" sz="1000" dirty="0" smtClean="0"/>
              <a:t> Drawing &amp; buffering functions to delineate “areas of interest”</a:t>
            </a:r>
          </a:p>
          <a:p>
            <a:pPr marL="274320">
              <a:buFontTx/>
              <a:buChar char="•"/>
            </a:pPr>
            <a:r>
              <a:rPr lang="en-US" sz="1000" dirty="0" smtClean="0"/>
              <a:t> Ability to share data and maps with selected groups.</a:t>
            </a:r>
          </a:p>
          <a:p>
            <a:pPr marL="274320">
              <a:buFontTx/>
              <a:buChar char="•"/>
            </a:pPr>
            <a:r>
              <a:rPr lang="en-US" sz="1000" dirty="0" smtClean="0"/>
              <a:t> Ability to run simple queries and generate visual and written reports</a:t>
            </a:r>
          </a:p>
          <a:p>
            <a:pPr marL="274320">
              <a:buFontTx/>
              <a:buChar char="•"/>
            </a:pPr>
            <a:r>
              <a:rPr lang="en-US" sz="1000" dirty="0" smtClean="0"/>
              <a:t> Ability to link to detailed analytical tools</a:t>
            </a:r>
            <a:endParaRPr lang="en-US" sz="1000" dirty="0"/>
          </a:p>
        </p:txBody>
      </p:sp>
      <p:sp>
        <p:nvSpPr>
          <p:cNvPr id="412679" name="AutoShape 7"/>
          <p:cNvSpPr>
            <a:spLocks noChangeArrowheads="1"/>
          </p:cNvSpPr>
          <p:nvPr/>
        </p:nvSpPr>
        <p:spPr bwMode="auto">
          <a:xfrm>
            <a:off x="6705600" y="1305760"/>
            <a:ext cx="2276475" cy="1464231"/>
          </a:xfrm>
          <a:prstGeom prst="flowChartAlternateProcess">
            <a:avLst/>
          </a:prstGeom>
          <a:solidFill>
            <a:srgbClr val="1ABC1A"/>
          </a:solidFill>
          <a:ln w="571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smtClean="0"/>
              <a:t>National Planning and Permitting Agencies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smtClean="0"/>
              <a:t>Scientists </a:t>
            </a:r>
            <a:r>
              <a:rPr lang="en-US" sz="1000" dirty="0" smtClean="0"/>
              <a:t>and the Conservation </a:t>
            </a:r>
          </a:p>
          <a:p>
            <a:r>
              <a:rPr lang="en-US" sz="1000" dirty="0" smtClean="0"/>
              <a:t>     Community</a:t>
            </a:r>
          </a:p>
          <a:p>
            <a:pPr>
              <a:buFontTx/>
              <a:buChar char="•"/>
            </a:pPr>
            <a:r>
              <a:rPr lang="en-US" sz="1000" dirty="0" smtClean="0"/>
              <a:t> Multi-Lateral Development Banks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 smtClean="0"/>
              <a:t>Corporations </a:t>
            </a:r>
            <a:r>
              <a:rPr lang="en-US" sz="1000" dirty="0" smtClean="0"/>
              <a:t>and Consultants</a:t>
            </a:r>
          </a:p>
          <a:p>
            <a:pPr>
              <a:buFontTx/>
              <a:buChar char="•"/>
            </a:pPr>
            <a:r>
              <a:rPr lang="en-US" sz="1000" dirty="0" smtClean="0"/>
              <a:t> Civil Society</a:t>
            </a:r>
            <a:endParaRPr lang="en-US" sz="1000" dirty="0"/>
          </a:p>
        </p:txBody>
      </p:sp>
      <p:sp>
        <p:nvSpPr>
          <p:cNvPr id="412680" name="AutoShape 8"/>
          <p:cNvSpPr>
            <a:spLocks noChangeArrowheads="1"/>
          </p:cNvSpPr>
          <p:nvPr/>
        </p:nvSpPr>
        <p:spPr bwMode="auto">
          <a:xfrm>
            <a:off x="381000" y="2079739"/>
            <a:ext cx="1524000" cy="23083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900" b="1" dirty="0" smtClean="0"/>
              <a:t>Species and Specimen TN</a:t>
            </a:r>
            <a:endParaRPr lang="en-US" sz="700" dirty="0"/>
          </a:p>
        </p:txBody>
      </p:sp>
      <p:sp>
        <p:nvSpPr>
          <p:cNvPr id="412681" name="AutoShape 9"/>
          <p:cNvSpPr>
            <a:spLocks noChangeArrowheads="1"/>
          </p:cNvSpPr>
          <p:nvPr/>
        </p:nvSpPr>
        <p:spPr bwMode="auto">
          <a:xfrm>
            <a:off x="381000" y="1680865"/>
            <a:ext cx="1524000" cy="23083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900" b="1" dirty="0" smtClean="0"/>
              <a:t>Ecosystem TN</a:t>
            </a:r>
            <a:endParaRPr lang="en-US" sz="700" dirty="0"/>
          </a:p>
        </p:txBody>
      </p:sp>
      <p:sp>
        <p:nvSpPr>
          <p:cNvPr id="412682" name="AutoShape 10"/>
          <p:cNvSpPr>
            <a:spLocks noChangeArrowheads="1"/>
          </p:cNvSpPr>
          <p:nvPr/>
        </p:nvSpPr>
        <p:spPr bwMode="auto">
          <a:xfrm>
            <a:off x="381000" y="2442865"/>
            <a:ext cx="1524000" cy="23083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900" b="1" dirty="0" smtClean="0"/>
              <a:t>Pollinators TN</a:t>
            </a:r>
            <a:endParaRPr lang="en-US" sz="700" dirty="0"/>
          </a:p>
        </p:txBody>
      </p:sp>
      <p:sp>
        <p:nvSpPr>
          <p:cNvPr id="412683" name="AutoShape 11"/>
          <p:cNvSpPr>
            <a:spLocks noChangeArrowheads="1"/>
          </p:cNvSpPr>
          <p:nvPr/>
        </p:nvSpPr>
        <p:spPr bwMode="auto">
          <a:xfrm>
            <a:off x="381000" y="2823865"/>
            <a:ext cx="1524000" cy="23083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900" b="1" dirty="0" err="1" smtClean="0"/>
              <a:t>Invasives</a:t>
            </a:r>
            <a:r>
              <a:rPr lang="en-US" sz="900" b="1" dirty="0" smtClean="0"/>
              <a:t> TN</a:t>
            </a:r>
            <a:endParaRPr lang="en-US" sz="700" dirty="0"/>
          </a:p>
        </p:txBody>
      </p:sp>
      <p:sp>
        <p:nvSpPr>
          <p:cNvPr id="412684" name="AutoShape 12"/>
          <p:cNvSpPr>
            <a:spLocks noChangeArrowheads="1"/>
          </p:cNvSpPr>
          <p:nvPr/>
        </p:nvSpPr>
        <p:spPr bwMode="auto">
          <a:xfrm>
            <a:off x="383704" y="5478323"/>
            <a:ext cx="1524000" cy="83099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en-US" sz="800" dirty="0" smtClean="0"/>
              <a:t> IDB</a:t>
            </a:r>
          </a:p>
          <a:p>
            <a:pPr>
              <a:buFontTx/>
              <a:buChar char="•"/>
            </a:pPr>
            <a:r>
              <a:rPr lang="en-US" sz="800" dirty="0" smtClean="0"/>
              <a:t> </a:t>
            </a:r>
            <a:r>
              <a:rPr lang="en-US" sz="800" dirty="0" err="1" smtClean="0"/>
              <a:t>GeoSur</a:t>
            </a:r>
            <a:endParaRPr lang="en-US" sz="800" dirty="0"/>
          </a:p>
          <a:p>
            <a:pPr>
              <a:buFontTx/>
              <a:buChar char="•"/>
            </a:pPr>
            <a:r>
              <a:rPr lang="en-US" sz="800" dirty="0" smtClean="0"/>
              <a:t> TNC</a:t>
            </a:r>
          </a:p>
          <a:p>
            <a:pPr>
              <a:buFontTx/>
              <a:buChar char="•"/>
            </a:pPr>
            <a:r>
              <a:rPr lang="en-US" sz="800" dirty="0" smtClean="0"/>
              <a:t> CIAT</a:t>
            </a:r>
          </a:p>
          <a:p>
            <a:pPr>
              <a:buFontTx/>
              <a:buChar char="•"/>
            </a:pPr>
            <a:r>
              <a:rPr lang="en-US" sz="800" dirty="0" smtClean="0"/>
              <a:t> ESRI</a:t>
            </a:r>
          </a:p>
          <a:p>
            <a:pPr>
              <a:buFontTx/>
              <a:buChar char="•"/>
            </a:pPr>
            <a:r>
              <a:rPr lang="en-US" sz="800" dirty="0" smtClean="0"/>
              <a:t> Others</a:t>
            </a:r>
            <a:endParaRPr lang="en-US" sz="800" dirty="0"/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3505200" y="4564062"/>
            <a:ext cx="2590800" cy="1885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 u="sng" dirty="0" smtClean="0"/>
              <a:t>Analyses</a:t>
            </a:r>
            <a:endParaRPr lang="en-US" sz="1400" b="1" i="1" u="sng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100" dirty="0" smtClean="0"/>
              <a:t> National </a:t>
            </a:r>
            <a:r>
              <a:rPr lang="en-US" sz="1100" dirty="0" smtClean="0"/>
              <a:t>Biodiversity Strategy and Actions Plans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100" dirty="0" smtClean="0"/>
              <a:t> </a:t>
            </a:r>
            <a:r>
              <a:rPr lang="en-US" sz="1100" dirty="0" smtClean="0"/>
              <a:t>National </a:t>
            </a:r>
            <a:r>
              <a:rPr lang="en-US" sz="1100" dirty="0" smtClean="0"/>
              <a:t>and Regional Planning Permitting and Planning Processes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100" dirty="0" smtClean="0"/>
              <a:t> </a:t>
            </a:r>
            <a:r>
              <a:rPr lang="en-US" sz="1100" dirty="0"/>
              <a:t>Mitigation, Compensation and Offset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100" dirty="0" smtClean="0"/>
              <a:t> Climate Change Adaptation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100" dirty="0" smtClean="0"/>
              <a:t> Corridor Analysis</a:t>
            </a:r>
            <a:endParaRPr lang="en-US" sz="1100" dirty="0"/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6629400" y="4564062"/>
            <a:ext cx="1905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 u="sng" dirty="0" smtClean="0"/>
              <a:t>Existing Tools, e.g.:</a:t>
            </a:r>
            <a:endParaRPr lang="en-US" sz="1200" b="1" i="1" u="sng" dirty="0"/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304800" y="1143000"/>
            <a:ext cx="1600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IABIN Portal: Thematic Networks</a:t>
            </a:r>
            <a:endParaRPr lang="en-US" sz="1200" b="1" dirty="0"/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175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Other Information </a:t>
            </a:r>
            <a:r>
              <a:rPr lang="en-US" sz="1200" b="1" dirty="0"/>
              <a:t>Portals</a:t>
            </a:r>
          </a:p>
        </p:txBody>
      </p:sp>
      <p:cxnSp>
        <p:nvCxnSpPr>
          <p:cNvPr id="412693" name="AutoShape 21"/>
          <p:cNvCxnSpPr>
            <a:cxnSpLocks noChangeShapeType="1"/>
          </p:cNvCxnSpPr>
          <p:nvPr/>
        </p:nvCxnSpPr>
        <p:spPr bwMode="auto">
          <a:xfrm rot="5400000" flipH="1" flipV="1">
            <a:off x="1714500" y="4152900"/>
            <a:ext cx="1676400" cy="990600"/>
          </a:xfrm>
          <a:prstGeom prst="bentConnector3">
            <a:avLst>
              <a:gd name="adj1" fmla="val -239"/>
            </a:avLst>
          </a:prstGeom>
          <a:noFill/>
          <a:ln w="38100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412696" name="AutoShape 24"/>
          <p:cNvSpPr>
            <a:spLocks noChangeArrowheads="1"/>
          </p:cNvSpPr>
          <p:nvPr/>
        </p:nvSpPr>
        <p:spPr bwMode="auto">
          <a:xfrm>
            <a:off x="6096000" y="5986611"/>
            <a:ext cx="1219200" cy="253851"/>
          </a:xfrm>
          <a:prstGeom prst="flowChartAlternateProcess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900" b="1" i="1"/>
              <a:t>InVest</a:t>
            </a:r>
          </a:p>
        </p:txBody>
      </p:sp>
      <p:sp>
        <p:nvSpPr>
          <p:cNvPr id="412697" name="AutoShape 25"/>
          <p:cNvSpPr>
            <a:spLocks noChangeArrowheads="1"/>
          </p:cNvSpPr>
          <p:nvPr/>
        </p:nvSpPr>
        <p:spPr bwMode="auto">
          <a:xfrm>
            <a:off x="7391400" y="4982845"/>
            <a:ext cx="1065213" cy="408623"/>
          </a:xfrm>
          <a:prstGeom prst="flowChartAlternateProcess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900" b="1" dirty="0"/>
              <a:t>Climate Change </a:t>
            </a:r>
            <a:r>
              <a:rPr lang="en-US" sz="900" b="1" dirty="0" smtClean="0"/>
              <a:t>Calculators</a:t>
            </a:r>
            <a:endParaRPr lang="en-US" sz="900" b="1" dirty="0"/>
          </a:p>
        </p:txBody>
      </p:sp>
      <p:sp>
        <p:nvSpPr>
          <p:cNvPr id="412698" name="AutoShape 26"/>
          <p:cNvSpPr>
            <a:spLocks noChangeArrowheads="1"/>
          </p:cNvSpPr>
          <p:nvPr/>
        </p:nvSpPr>
        <p:spPr bwMode="auto">
          <a:xfrm>
            <a:off x="6096000" y="5344070"/>
            <a:ext cx="1219200" cy="255389"/>
          </a:xfrm>
          <a:prstGeom prst="flowChartAlternateProcess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900" b="1" dirty="0"/>
              <a:t>MARXAN</a:t>
            </a:r>
          </a:p>
        </p:txBody>
      </p:sp>
      <p:sp>
        <p:nvSpPr>
          <p:cNvPr id="412699" name="AutoShape 27"/>
          <p:cNvSpPr>
            <a:spLocks noChangeArrowheads="1"/>
          </p:cNvSpPr>
          <p:nvPr/>
        </p:nvSpPr>
        <p:spPr bwMode="auto">
          <a:xfrm>
            <a:off x="6096000" y="5018187"/>
            <a:ext cx="1208088" cy="255389"/>
          </a:xfrm>
          <a:prstGeom prst="flowChartAlternateProcess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900" b="1" dirty="0"/>
              <a:t>NatureServe Vista</a:t>
            </a:r>
          </a:p>
        </p:txBody>
      </p:sp>
      <p:sp>
        <p:nvSpPr>
          <p:cNvPr id="412700" name="AutoShape 28"/>
          <p:cNvSpPr>
            <a:spLocks noChangeArrowheads="1"/>
          </p:cNvSpPr>
          <p:nvPr/>
        </p:nvSpPr>
        <p:spPr bwMode="auto">
          <a:xfrm>
            <a:off x="6096000" y="5667920"/>
            <a:ext cx="1219200" cy="255389"/>
          </a:xfrm>
          <a:prstGeom prst="flowChartAlternateProcess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900" b="1" dirty="0"/>
              <a:t>ESRI </a:t>
            </a:r>
            <a:r>
              <a:rPr lang="en-US" sz="900" b="1" dirty="0" err="1"/>
              <a:t>ArcInfo</a:t>
            </a:r>
            <a:endParaRPr lang="en-US" sz="900" b="1" dirty="0"/>
          </a:p>
        </p:txBody>
      </p:sp>
      <p:sp>
        <p:nvSpPr>
          <p:cNvPr id="412701" name="AutoShape 29"/>
          <p:cNvSpPr>
            <a:spLocks noChangeArrowheads="1"/>
          </p:cNvSpPr>
          <p:nvPr/>
        </p:nvSpPr>
        <p:spPr bwMode="auto">
          <a:xfrm>
            <a:off x="7391400" y="5450839"/>
            <a:ext cx="1066800" cy="408623"/>
          </a:xfrm>
          <a:prstGeom prst="flowChartAlternateProcess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900" b="1" dirty="0" smtClean="0"/>
              <a:t>Environmental</a:t>
            </a:r>
          </a:p>
          <a:p>
            <a:pPr algn="ctr"/>
            <a:r>
              <a:rPr lang="en-US" sz="900" b="1" dirty="0" smtClean="0"/>
              <a:t>Flow Analysis</a:t>
            </a:r>
            <a:endParaRPr lang="en-US" sz="900" b="1" dirty="0"/>
          </a:p>
        </p:txBody>
      </p:sp>
      <p:cxnSp>
        <p:nvCxnSpPr>
          <p:cNvPr id="412704" name="AutoShape 32"/>
          <p:cNvCxnSpPr>
            <a:cxnSpLocks noChangeShapeType="1"/>
          </p:cNvCxnSpPr>
          <p:nvPr/>
        </p:nvCxnSpPr>
        <p:spPr bwMode="auto">
          <a:xfrm rot="5400000">
            <a:off x="3848097" y="4152903"/>
            <a:ext cx="457200" cy="22859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12706" name="AutoShape 34"/>
          <p:cNvCxnSpPr>
            <a:cxnSpLocks noChangeShapeType="1"/>
          </p:cNvCxnSpPr>
          <p:nvPr/>
        </p:nvCxnSpPr>
        <p:spPr bwMode="auto">
          <a:xfrm>
            <a:off x="6248400" y="2057400"/>
            <a:ext cx="457200" cy="15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sp>
        <p:nvSpPr>
          <p:cNvPr id="412708" name="Line 36"/>
          <p:cNvSpPr>
            <a:spLocks noChangeShapeType="1"/>
          </p:cNvSpPr>
          <p:nvPr/>
        </p:nvSpPr>
        <p:spPr bwMode="auto">
          <a:xfrm>
            <a:off x="2057400" y="2438400"/>
            <a:ext cx="762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28600" y="209490"/>
            <a:ext cx="1828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INFORMATION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3200400" y="152400"/>
            <a:ext cx="2667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DECISION SUPPORT DATABASE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4267200" y="41910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ANALYTICAL METHODS AND TOOLS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10400" y="152400"/>
            <a:ext cx="16002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DECISION-MAKERS</a:t>
            </a:r>
            <a:endParaRPr lang="en-US" sz="1600" dirty="0"/>
          </a:p>
        </p:txBody>
      </p:sp>
      <p:sp>
        <p:nvSpPr>
          <p:cNvPr id="69" name="Right Arrow 68"/>
          <p:cNvSpPr/>
          <p:nvPr/>
        </p:nvSpPr>
        <p:spPr>
          <a:xfrm>
            <a:off x="2057400" y="381000"/>
            <a:ext cx="1143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ight Arrow 69"/>
          <p:cNvSpPr/>
          <p:nvPr/>
        </p:nvSpPr>
        <p:spPr>
          <a:xfrm>
            <a:off x="5867400" y="411481"/>
            <a:ext cx="1143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AutoShape 29"/>
          <p:cNvSpPr>
            <a:spLocks noChangeArrowheads="1"/>
          </p:cNvSpPr>
          <p:nvPr/>
        </p:nvSpPr>
        <p:spPr bwMode="auto">
          <a:xfrm>
            <a:off x="7391400" y="5967560"/>
            <a:ext cx="1066800" cy="255389"/>
          </a:xfrm>
          <a:prstGeom prst="flowChartAlternateProcess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900" b="1" dirty="0" err="1" smtClean="0"/>
              <a:t>Maxent</a:t>
            </a:r>
            <a:endParaRPr lang="en-US" sz="9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99892" y="7710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IABIN </a:t>
            </a:r>
            <a:r>
              <a:rPr lang="en-US" sz="2400" dirty="0" smtClean="0"/>
              <a:t>DIAG</a:t>
            </a:r>
            <a:endParaRPr lang="en-US" sz="2400" dirty="0"/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04800" y="4038600"/>
            <a:ext cx="16002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/>
              <a:t>Data Basin Information Holdings</a:t>
            </a:r>
            <a:endParaRPr lang="en-US" sz="1100" b="1" dirty="0"/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228600" y="4038600"/>
            <a:ext cx="1828800" cy="457200"/>
          </a:xfrm>
          <a:prstGeom prst="flowChartProcess">
            <a:avLst/>
          </a:prstGeom>
          <a:solidFill>
            <a:srgbClr val="99CC00">
              <a:alpha val="20000"/>
            </a:srgbClr>
          </a:solidFill>
          <a:ln w="571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1"/>
            <a:endParaRPr lang="en-US" b="1" i="1"/>
          </a:p>
          <a:p>
            <a:pPr lvl="1"/>
            <a:endParaRPr lang="en-US" sz="1000" b="1" i="1"/>
          </a:p>
          <a:p>
            <a:pPr lvl="1"/>
            <a:endParaRPr lang="en-US" sz="1000" b="1" i="1"/>
          </a:p>
          <a:p>
            <a:pPr lvl="1"/>
            <a:endParaRPr lang="en-US" sz="1000" b="1" i="1"/>
          </a:p>
          <a:p>
            <a:pPr lvl="1" algn="ctr"/>
            <a:endParaRPr lang="en-US" b="1" i="1"/>
          </a:p>
          <a:p>
            <a:pPr lvl="1" algn="ctr"/>
            <a:endParaRPr lang="en-US" b="1" i="1"/>
          </a:p>
          <a:p>
            <a:pPr lvl="1" algn="ctr"/>
            <a:endParaRPr lang="en-US" b="1" i="1"/>
          </a:p>
          <a:p>
            <a:pPr lvl="1"/>
            <a:endParaRPr lang="en-US" b="1" i="1"/>
          </a:p>
          <a:p>
            <a:pPr lvl="1"/>
            <a:endParaRPr lang="en-US" b="1" i="1"/>
          </a:p>
          <a:p>
            <a:pPr lvl="1"/>
            <a:endParaRPr lang="en-US" b="1" i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  <a:p>
            <a:pPr lvl="1"/>
            <a:endParaRPr lang="en-US" sz="1000" b="1"/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>
            <a:off x="381000" y="3204865"/>
            <a:ext cx="1524000" cy="23083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900" b="1" dirty="0" smtClean="0"/>
              <a:t>Protected Areas TN</a:t>
            </a:r>
            <a:endParaRPr lang="en-US" sz="700" dirty="0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V="1">
            <a:off x="2057400" y="3124200"/>
            <a:ext cx="762000" cy="914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287748" name="Picture 4" descr="CBI Banner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287749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PPT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1845" y="-12700"/>
            <a:ext cx="66825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-152400"/>
            <a:ext cx="8229600" cy="1143000"/>
          </a:xfrm>
        </p:spPr>
        <p:txBody>
          <a:bodyPr/>
          <a:lstStyle/>
          <a:p>
            <a:r>
              <a:rPr lang="en-US" dirty="0" smtClean="0"/>
              <a:t>Data Basin Technical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914400"/>
            <a:ext cx="82296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Data Basin is entirely hosted in the Amazon Web Services cloud.  We are building the capability to host the secure data on private servers.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architected with the following: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server: glassfish 2.1.1 application server (Java)</a:t>
            </a:r>
            <a:br>
              <a:rPr lang="en-US" dirty="0" smtClean="0"/>
            </a:br>
            <a:r>
              <a:rPr lang="en-US" dirty="0" smtClean="0"/>
              <a:t>Database server: </a:t>
            </a:r>
            <a:r>
              <a:rPr lang="en-US" dirty="0" err="1" smtClean="0"/>
              <a:t>MySQL</a:t>
            </a:r>
            <a:r>
              <a:rPr lang="en-US" dirty="0" smtClean="0"/>
              <a:t> 5.1</a:t>
            </a:r>
            <a:br>
              <a:rPr lang="en-US" dirty="0" smtClean="0"/>
            </a:br>
            <a:r>
              <a:rPr lang="en-US" dirty="0" smtClean="0"/>
              <a:t>Map server: </a:t>
            </a:r>
            <a:r>
              <a:rPr lang="en-US" dirty="0" err="1" smtClean="0"/>
              <a:t>ArcGIS</a:t>
            </a:r>
            <a:r>
              <a:rPr lang="en-US" dirty="0" smtClean="0"/>
              <a:t> Server (ESRI, version 10.0)</a:t>
            </a:r>
            <a:br>
              <a:rPr lang="en-US" dirty="0" smtClean="0"/>
            </a:br>
            <a:r>
              <a:rPr lang="en-US" dirty="0" smtClean="0"/>
              <a:t>ArcGIS.com software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The front-end that runs in the web browser is built using HTML, CSS, and </a:t>
            </a:r>
            <a:r>
              <a:rPr lang="en-US" dirty="0" err="1" smtClean="0"/>
              <a:t>Javascript</a:t>
            </a:r>
            <a:r>
              <a:rPr lang="en-US" dirty="0" smtClean="0"/>
              <a:t> (mostly using the Dojo Toolkit).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All you need to use Data Basin is a compatible web browser (</a:t>
            </a:r>
            <a:r>
              <a:rPr lang="en-US" dirty="0" err="1" smtClean="0"/>
              <a:t>FireFox</a:t>
            </a:r>
            <a:r>
              <a:rPr lang="en-US" dirty="0" smtClean="0"/>
              <a:t>, etc).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In terms of software required to get data into Data Basin, it is currently a requirement to have </a:t>
            </a:r>
            <a:r>
              <a:rPr lang="en-US" dirty="0" err="1" smtClean="0"/>
              <a:t>ArcGIS</a:t>
            </a:r>
            <a:r>
              <a:rPr lang="en-US" dirty="0" smtClean="0"/>
              <a:t> 9.3.1 or newer, since we require uploads in layer package format.  File formats inside the layer package are either ESRI </a:t>
            </a:r>
            <a:r>
              <a:rPr lang="en-US" dirty="0" err="1" smtClean="0"/>
              <a:t>Shapefile</a:t>
            </a:r>
            <a:r>
              <a:rPr lang="en-US" dirty="0" smtClean="0"/>
              <a:t> or </a:t>
            </a:r>
            <a:r>
              <a:rPr lang="en-US" dirty="0" err="1" smtClean="0"/>
              <a:t>ArcGRID</a:t>
            </a:r>
            <a:r>
              <a:rPr lang="en-US" dirty="0" smtClean="0"/>
              <a:t>  (both of which have been around many years).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We have built support for external map services.  Currently we are only planning to support </a:t>
            </a:r>
            <a:r>
              <a:rPr lang="en-US" dirty="0" err="1" smtClean="0"/>
              <a:t>ArcGIS</a:t>
            </a:r>
            <a:r>
              <a:rPr lang="en-US" dirty="0" smtClean="0"/>
              <a:t> Map Server services, from version 9.3.1 or newer.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To download Data from Data Basin, it is most helpful to have </a:t>
            </a:r>
            <a:r>
              <a:rPr lang="en-US" dirty="0" err="1" smtClean="0"/>
              <a:t>ArcGIS</a:t>
            </a:r>
            <a:r>
              <a:rPr lang="en-US" dirty="0" smtClean="0"/>
              <a:t> Desktop software.  However, both </a:t>
            </a:r>
            <a:r>
              <a:rPr lang="en-US" dirty="0" err="1" smtClean="0"/>
              <a:t>shapefile</a:t>
            </a:r>
            <a:r>
              <a:rPr lang="en-US" dirty="0" smtClean="0"/>
              <a:t> and </a:t>
            </a:r>
            <a:r>
              <a:rPr lang="en-US" dirty="0" err="1" smtClean="0"/>
              <a:t>ArcGRID</a:t>
            </a:r>
            <a:r>
              <a:rPr lang="en-US" dirty="0" smtClean="0"/>
              <a:t> can be consumed in third party or open source GIS tools.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908721"/>
            <a:ext cx="8229600" cy="5148571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Status of Thematic Network Data 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Integrated in the 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IABIN Data Integration and Analysis Gateway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08" y="0"/>
            <a:ext cx="647700" cy="6858000"/>
            <a:chOff x="0" y="0"/>
            <a:chExt cx="408" cy="4320"/>
          </a:xfrm>
        </p:grpSpPr>
        <p:pic>
          <p:nvPicPr>
            <p:cNvPr id="5" name="Picture 4" descr="CBI Banner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1956" y="1956"/>
              <a:ext cx="4320" cy="408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08" y="0"/>
              <a:ext cx="0" cy="4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26768</TotalTime>
  <Words>1115</Words>
  <Application>Microsoft Office PowerPoint</Application>
  <PresentationFormat>On-screen Show (4:3)</PresentationFormat>
  <Paragraphs>325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IABIN Component 3 Project</vt:lpstr>
      <vt:lpstr>Presentation Topics</vt:lpstr>
      <vt:lpstr>IABIN DIAG Project: Objective</vt:lpstr>
      <vt:lpstr>Slide 4</vt:lpstr>
      <vt:lpstr>Slide 5</vt:lpstr>
      <vt:lpstr>Slide 6</vt:lpstr>
      <vt:lpstr>Slide 7</vt:lpstr>
      <vt:lpstr>Data Basin Technical Details</vt:lpstr>
      <vt:lpstr>Slide 9</vt:lpstr>
      <vt:lpstr>Species and Specimens TN</vt:lpstr>
      <vt:lpstr>Species and Specimens TN</vt:lpstr>
      <vt:lpstr>Pollinators TN</vt:lpstr>
      <vt:lpstr>Invasive Species TN</vt:lpstr>
      <vt:lpstr>Protected Areas TN</vt:lpstr>
      <vt:lpstr>Ecosystems TN</vt:lpstr>
      <vt:lpstr>Amount of Thematic Networks Records  in the Data Integration and Analysis Gateway</vt:lpstr>
      <vt:lpstr>Video Demonstration</vt:lpstr>
      <vt:lpstr>Next Steps &amp; Concerns</vt:lpstr>
      <vt:lpstr>Prepare for IABIN Phase II</vt:lpstr>
      <vt:lpstr>IABIN DIAG Phase II: Focal Applications</vt:lpstr>
      <vt:lpstr>Questions / Preguntas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Conservation Biology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 </cp:lastModifiedBy>
  <cp:revision>82</cp:revision>
  <dcterms:created xsi:type="dcterms:W3CDTF">2005-06-24T23:08:36Z</dcterms:created>
  <dcterms:modified xsi:type="dcterms:W3CDTF">2011-02-17T17:14:40Z</dcterms:modified>
</cp:coreProperties>
</file>