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308" r:id="rId3"/>
    <p:sldId id="302" r:id="rId4"/>
    <p:sldId id="299" r:id="rId5"/>
    <p:sldId id="300" r:id="rId6"/>
    <p:sldId id="301" r:id="rId7"/>
    <p:sldId id="318" r:id="rId8"/>
    <p:sldId id="304" r:id="rId9"/>
    <p:sldId id="295" r:id="rId10"/>
    <p:sldId id="306" r:id="rId11"/>
    <p:sldId id="269" r:id="rId12"/>
    <p:sldId id="263" r:id="rId13"/>
    <p:sldId id="297" r:id="rId14"/>
    <p:sldId id="309" r:id="rId15"/>
    <p:sldId id="310" r:id="rId16"/>
    <p:sldId id="311" r:id="rId17"/>
    <p:sldId id="312" r:id="rId18"/>
    <p:sldId id="315" r:id="rId19"/>
    <p:sldId id="316" r:id="rId20"/>
    <p:sldId id="296" r:id="rId21"/>
    <p:sldId id="317" r:id="rId22"/>
    <p:sldId id="319" r:id="rId23"/>
    <p:sldId id="305" r:id="rId24"/>
    <p:sldId id="320" r:id="rId25"/>
    <p:sldId id="321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16678-2BBE-4564-A52C-75601FE2E28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05853-9002-4415-83E0-9C7731EA62C5}" type="slidenum">
              <a:rPr lang="es-ES"/>
              <a:pPr/>
              <a:t>1</a:t>
            </a:fld>
            <a:endParaRPr lang="es-E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551C1-7442-4BEF-A824-F4911DB3E0E2}" type="slidenum">
              <a:rPr lang="es-ES"/>
              <a:pPr/>
              <a:t>11</a:t>
            </a:fld>
            <a:endParaRPr lang="es-E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B3464-44EA-4A1F-A5E7-7052D22A376D}" type="slidenum">
              <a:rPr lang="es-ES"/>
              <a:pPr/>
              <a:t>12</a:t>
            </a:fld>
            <a:endParaRPr lang="es-E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>
              <a:latin typeface="Times" charset="0"/>
              <a:ea typeface="Osaka" charset="-128"/>
            </a:endParaRP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37496-CB83-434B-9C92-1B7DBC6E8F1A}" type="slidenum">
              <a:rPr lang="es-ES_tradnl" smtClean="0">
                <a:latin typeface="Times" charset="0"/>
                <a:ea typeface="Osaka" charset="-128"/>
              </a:rPr>
              <a:pPr/>
              <a:t>13</a:t>
            </a:fld>
            <a:endParaRPr lang="es-ES_tradnl" smtClean="0">
              <a:latin typeface="Times" charset="0"/>
              <a:ea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R" sz="2400">
                <a:latin typeface="Times New Roman" pitchFamily="18" charset="0"/>
              </a:endParaRPr>
            </a:p>
          </p:txBody>
        </p:sp>
        <p:sp>
          <p:nvSpPr>
            <p:cNvPr id="1229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 sz="2400">
                <a:latin typeface="Times New Roman" pitchFamily="18" charset="0"/>
              </a:endParaRPr>
            </a:p>
          </p:txBody>
        </p:sp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229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29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29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29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30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30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  <p:sp>
            <p:nvSpPr>
              <p:cNvPr id="1230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38DE61-4B53-4706-92E4-532BB845E81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EDD56-6076-4DA7-95FC-2394B9FF53E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5E1DA2-836F-4604-A62C-47AC9CBD0BE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468B9F-C63A-4D66-90E7-FF361B82CB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9ACAF4-33AA-4614-BC89-FB6A5BD7FD1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0EF93C-8D5B-4014-A1C0-AB73224B46C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68E44-EA79-46FB-BD55-B7E8EBA5CBA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05803-A195-45C3-B81B-8FF7000E068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4B16B4-4D6D-46F2-91C4-7D40DFDFC13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E1F7F-3DDF-4958-963A-37DFCA634AB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6C2374-CFF1-4FFB-9798-0F668108773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DFEE4-4B24-4E50-8D76-EF81D060FE8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A6E43-5549-4ECD-82A7-4E5A3DC9A7E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83E879BC-098C-4626-9136-389A70ACDCA9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R" sz="2400">
                <a:latin typeface="Times New Roman" pitchFamily="18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 sz="2400">
                <a:latin typeface="Times New Roman" pitchFamily="18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>
                <a:solidFill>
                  <a:schemeClr val="hlink"/>
                </a:solidFill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>
                <a:solidFill>
                  <a:schemeClr val="hlink"/>
                </a:solidFill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>
                <a:solidFill>
                  <a:schemeClr val="accent2"/>
                </a:solidFill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>
                <a:solidFill>
                  <a:schemeClr val="hlink"/>
                </a:solidFill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 sz="2400">
                <a:latin typeface="Times New Roman" pitchFamily="18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>
                <a:solidFill>
                  <a:schemeClr val="accent2"/>
                </a:solidFill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R">
                <a:solidFill>
                  <a:schemeClr val="accent2"/>
                </a:solidFill>
              </a:endParaRPr>
            </a:p>
          </p:txBody>
        </p:sp>
      </p:grpSp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http://webmail.racsa.co.cr/attach/portada.jpg?sid=wwwV2V7Xxos&amp;mbox=INBOX&amp;charset=escaped_unicode&amp;uid=29524&amp;number=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http://webmail.racsa.co.cr/attach/portada.jpg?sid=wwwV2V7Xxos&amp;mbox=INBOX&amp;charset=escaped_unicode&amp;uid=29524&amp;number=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4214818"/>
            <a:ext cx="8072494" cy="1857388"/>
          </a:xfrm>
        </p:spPr>
        <p:txBody>
          <a:bodyPr/>
          <a:lstStyle/>
          <a:p>
            <a:pPr algn="ctr"/>
            <a:r>
              <a:rPr lang="es-CR" sz="1600" b="1" dirty="0" smtClean="0">
                <a:solidFill>
                  <a:schemeClr val="tx1"/>
                </a:solidFill>
              </a:rPr>
              <a:t>Taller</a:t>
            </a:r>
            <a:br>
              <a:rPr lang="es-CR" sz="1600" b="1" dirty="0" smtClean="0">
                <a:solidFill>
                  <a:schemeClr val="tx1"/>
                </a:solidFill>
              </a:rPr>
            </a:br>
            <a:r>
              <a:rPr lang="es-CR" sz="1600" b="1" dirty="0" smtClean="0">
                <a:solidFill>
                  <a:schemeClr val="tx1"/>
                </a:solidFill>
              </a:rPr>
              <a:t>Tendencias </a:t>
            </a:r>
            <a:r>
              <a:rPr lang="es-CR" sz="1600" b="1" dirty="0">
                <a:solidFill>
                  <a:schemeClr val="tx1"/>
                </a:solidFill>
              </a:rPr>
              <a:t>en la Implementación de </a:t>
            </a:r>
            <a:r>
              <a:rPr lang="es-CR" sz="1600" b="1" dirty="0" smtClean="0">
                <a:solidFill>
                  <a:schemeClr val="tx1"/>
                </a:solidFill>
              </a:rPr>
              <a:t/>
            </a:r>
            <a:br>
              <a:rPr lang="es-CR" sz="1600" b="1" dirty="0" smtClean="0">
                <a:solidFill>
                  <a:schemeClr val="tx1"/>
                </a:solidFill>
              </a:rPr>
            </a:br>
            <a:r>
              <a:rPr lang="es-CR" sz="1600" b="1" dirty="0" smtClean="0">
                <a:solidFill>
                  <a:schemeClr val="tx1"/>
                </a:solidFill>
              </a:rPr>
              <a:t>Pagos </a:t>
            </a:r>
            <a:r>
              <a:rPr lang="es-CR" sz="1600" b="1" dirty="0">
                <a:solidFill>
                  <a:schemeClr val="tx1"/>
                </a:solidFill>
              </a:rPr>
              <a:t>por Servicios Ambientales (PSA) en las Américas </a:t>
            </a:r>
            <a:r>
              <a:rPr lang="es-CR" sz="1600" b="1" dirty="0" smtClean="0">
                <a:solidFill>
                  <a:schemeClr val="tx1"/>
                </a:solidFill>
              </a:rPr>
              <a:t/>
            </a:r>
            <a:br>
              <a:rPr lang="es-CR" sz="1600" b="1" dirty="0" smtClean="0">
                <a:solidFill>
                  <a:schemeClr val="tx1"/>
                </a:solidFill>
              </a:rPr>
            </a:br>
            <a:r>
              <a:rPr lang="es-CR" sz="1600" b="1" dirty="0" smtClean="0">
                <a:solidFill>
                  <a:schemeClr val="tx1"/>
                </a:solidFill>
              </a:rPr>
              <a:t>Organización de Estados Americanos</a:t>
            </a:r>
            <a:r>
              <a:rPr lang="es-CR" sz="1600" b="1" dirty="0">
                <a:solidFill>
                  <a:schemeClr val="tx1"/>
                </a:solidFill>
              </a:rPr>
              <a:t/>
            </a:r>
            <a:br>
              <a:rPr lang="es-CR" sz="1600" b="1" dirty="0">
                <a:solidFill>
                  <a:schemeClr val="tx1"/>
                </a:solidFill>
              </a:rPr>
            </a:br>
            <a:r>
              <a:rPr lang="es-CR" sz="1600" i="1" dirty="0" smtClean="0">
                <a:solidFill>
                  <a:schemeClr val="tx1"/>
                </a:solidFill>
              </a:rPr>
              <a:t>12vo Congreso Internacional de Derecho Ambiental </a:t>
            </a:r>
            <a:br>
              <a:rPr lang="es-CR" sz="1600" i="1" dirty="0" smtClean="0">
                <a:solidFill>
                  <a:schemeClr val="tx1"/>
                </a:solidFill>
              </a:rPr>
            </a:br>
            <a:r>
              <a:rPr lang="es-CR" sz="1600" i="1" dirty="0" smtClean="0">
                <a:solidFill>
                  <a:schemeClr val="tx1"/>
                </a:solidFill>
              </a:rPr>
              <a:t>Sao Paulo, Brasil </a:t>
            </a:r>
            <a:br>
              <a:rPr lang="es-CR" sz="1600" i="1" dirty="0" smtClean="0">
                <a:solidFill>
                  <a:schemeClr val="tx1"/>
                </a:solidFill>
              </a:rPr>
            </a:br>
            <a:r>
              <a:rPr lang="es-CR" sz="1600" i="1" dirty="0" smtClean="0">
                <a:solidFill>
                  <a:schemeClr val="tx1"/>
                </a:solidFill>
              </a:rPr>
              <a:t>4 </a:t>
            </a:r>
            <a:r>
              <a:rPr lang="es-CR" sz="1600" i="1" dirty="0">
                <a:solidFill>
                  <a:schemeClr val="tx1"/>
                </a:solidFill>
              </a:rPr>
              <a:t>de Junio de 2008 </a:t>
            </a: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08" y="2390780"/>
            <a:ext cx="6643734" cy="17526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Pagos por Servicios Ambientales: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Un tema de política de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Estado en Costa Rica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2" name="Picture 4" descr="P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0"/>
            <a:ext cx="4552950" cy="10287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715008" y="6215082"/>
            <a:ext cx="322075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s-CR" sz="1600" b="1" i="1" smtClean="0"/>
              <a:t>Ricardo Ulate Ch.</a:t>
            </a:r>
          </a:p>
          <a:p>
            <a:r>
              <a:rPr lang="es-CR" sz="1600" b="1" i="1" smtClean="0"/>
              <a:t>Iniciativa Paz con la Naturaleza</a:t>
            </a:r>
            <a:endParaRPr lang="es-CR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id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208"/>
            <a:ext cx="8229600" cy="668338"/>
          </a:xfrm>
        </p:spPr>
        <p:txBody>
          <a:bodyPr/>
          <a:lstStyle/>
          <a:p>
            <a:pPr algn="ctr"/>
            <a:r>
              <a:rPr lang="es-ES" sz="2400" dirty="0" smtClean="0"/>
              <a:t>Paz con la Naturaleza: Elementos </a:t>
            </a:r>
            <a:r>
              <a:rPr lang="es-ES" sz="2400" dirty="0"/>
              <a:t>estratégicos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43035"/>
            <a:ext cx="8496300" cy="54006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b="1" dirty="0"/>
              <a:t>VISION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s-ES_tradnl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dirty="0"/>
              <a:t>IPN impulsando activamente cambios trascendentales en las políticas de Estado y en los procesos de intervención estratégicos para propiciar el desarrollo sostenible y la reconciliación con la naturaleza, en el ámbito nacional e internacional.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20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b="1" dirty="0"/>
              <a:t>MISION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dirty="0"/>
              <a:t> Contribuir al bienestar de las personas y la perpetuidad de los ecosistemas y sus bienes y servicios derivados, mediante la ejecución de acciones, privadas y públicas, institucionales e individuales, nacionales e internacionales.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 dirty="0"/>
              <a:t>OBJETIVO GENERAL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dirty="0"/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000" dirty="0"/>
              <a:t>Prevenir y revertir las tendencias de degradación de los ecosistemas mediante cambios irreversibles en el accionar del Gobierno y de la sociedad en general. </a:t>
            </a:r>
            <a:endParaRPr lang="es-ES_tradnl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28604"/>
            <a:ext cx="8543956" cy="595313"/>
          </a:xfrm>
        </p:spPr>
        <p:txBody>
          <a:bodyPr/>
          <a:lstStyle/>
          <a:p>
            <a:r>
              <a:rPr lang="es-ES" sz="2400" dirty="0" smtClean="0"/>
              <a:t>Iniciativa Paz con la Naturaleza: Compromisos del Presidente</a:t>
            </a:r>
            <a:endParaRPr lang="es-ES" sz="24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84287"/>
            <a:ext cx="8675688" cy="44592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dirty="0" smtClean="0"/>
              <a:t>El </a:t>
            </a:r>
            <a:r>
              <a:rPr lang="es-ES" sz="2400" dirty="0"/>
              <a:t>aumento en la cobertura boscosa y las zonas protegidas; </a:t>
            </a:r>
          </a:p>
          <a:p>
            <a:pPr lvl="1">
              <a:lnSpc>
                <a:spcPct val="90000"/>
              </a:lnSpc>
            </a:pPr>
            <a:r>
              <a:rPr lang="es-ES" sz="2400" dirty="0"/>
              <a:t>Expandir el sistema de Pago de Servicios Ambientales a través del FONAFIFO, </a:t>
            </a:r>
            <a:r>
              <a:rPr lang="es-MX" sz="2400" dirty="0"/>
              <a:t>para que alcance una cobertura de 600 mil hectáreas. </a:t>
            </a:r>
          </a:p>
          <a:p>
            <a:pPr lvl="1">
              <a:lnSpc>
                <a:spcPct val="90000"/>
              </a:lnSpc>
            </a:pPr>
            <a:r>
              <a:rPr lang="es-MX" sz="2400" dirty="0"/>
              <a:t>Plantar 5 millones de árboles a lo largo del </a:t>
            </a:r>
            <a:r>
              <a:rPr lang="es-MX" sz="2400" dirty="0" smtClean="0"/>
              <a:t>2007, 7 millones en 2008. </a:t>
            </a:r>
          </a:p>
          <a:p>
            <a:pPr lvl="1">
              <a:lnSpc>
                <a:spcPct val="90000"/>
              </a:lnSpc>
            </a:pPr>
            <a:r>
              <a:rPr lang="es-ES" sz="2400" dirty="0"/>
              <a:t>Expandiendo nuestros sistemas de corredores biológicos</a:t>
            </a:r>
          </a:p>
          <a:p>
            <a:pPr>
              <a:lnSpc>
                <a:spcPct val="80000"/>
              </a:lnSpc>
            </a:pPr>
            <a:r>
              <a:rPr lang="es-MX" sz="2400" dirty="0" smtClean="0"/>
              <a:t>Impulsar la creación de un sistema global de retribución a la deforestación evitada, como mecanismo para asegurar la conservación y preservación del bosque primario; </a:t>
            </a:r>
          </a:p>
          <a:p>
            <a:pPr>
              <a:lnSpc>
                <a:spcPct val="80000"/>
              </a:lnSpc>
            </a:pPr>
            <a:r>
              <a:rPr lang="es-MX" sz="2400" dirty="0" smtClean="0"/>
              <a:t>Respaldar el canje de deuda externa bilateral con base en la protección ambiental; y</a:t>
            </a:r>
          </a:p>
          <a:p>
            <a:pPr>
              <a:lnSpc>
                <a:spcPct val="80000"/>
              </a:lnSpc>
            </a:pPr>
            <a:r>
              <a:rPr lang="es-MX" sz="2400" dirty="0"/>
              <a:t>A</a:t>
            </a:r>
            <a:r>
              <a:rPr lang="es-MX" sz="2400" dirty="0" smtClean="0"/>
              <a:t>poyar una iniciativa internacional a favor del establecimiento de un canon a la emisión de dióxido de carbono.</a:t>
            </a:r>
            <a:r>
              <a:rPr lang="es-ES" sz="24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s-ES" sz="2400" dirty="0" smtClean="0"/>
              <a:t> </a:t>
            </a:r>
            <a:endParaRPr lang="es-MX" sz="2400" dirty="0"/>
          </a:p>
          <a:p>
            <a:pPr lvl="1">
              <a:lnSpc>
                <a:spcPct val="90000"/>
              </a:lnSpc>
            </a:pPr>
            <a:endParaRPr lang="es-ES" sz="24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692275" y="6145236"/>
            <a:ext cx="57594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dirty="0"/>
              <a:t>Estos son compromisos </a:t>
            </a:r>
            <a:r>
              <a:rPr lang="es-ES" i="1" dirty="0"/>
              <a:t>adicionales</a:t>
            </a:r>
            <a:r>
              <a:rPr lang="es-ES" dirty="0"/>
              <a:t> a las obligaciones </a:t>
            </a:r>
          </a:p>
          <a:p>
            <a:pPr algn="ctr"/>
            <a:r>
              <a:rPr lang="es-ES" dirty="0"/>
              <a:t>internacionales que ya hemos contraído.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:\Mario\Trabajo SINAC\PNCB-SINAC-CR\GRUAS II\Ambito Agua Dulce\MAPAS AGUAS CONTINENTALES\TOTAL DE VACIOS TERRESTRES-AGUAS CONTINENR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1414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-32" y="-24"/>
            <a:ext cx="535785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b="0" i="0" u="none" strike="noStrike" kern="0" cap="none" spc="0" normalizeH="0" baseline="0" noProof="0" dirty="0" smtClean="0">
                <a:ln>
                  <a:noFill/>
                </a:ln>
                <a:solidFill>
                  <a:srgbClr val="104C2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vacíos de conservación</a:t>
            </a:r>
          </a:p>
        </p:txBody>
      </p:sp>
      <p:pic>
        <p:nvPicPr>
          <p:cNvPr id="12" name="Picture 3" descr="MAPA DE UNIDADES FITOGEOGRAF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071678"/>
            <a:ext cx="571504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500034" y="1285860"/>
            <a:ext cx="2957506" cy="804850"/>
          </a:xfrm>
        </p:spPr>
        <p:txBody>
          <a:bodyPr/>
          <a:lstStyle/>
          <a:p>
            <a:pPr eaLnBrk="1" hangingPunct="1"/>
            <a:r>
              <a:rPr lang="es-CR" sz="1600" dirty="0" smtClean="0"/>
              <a:t>Vacío Total Nacional </a:t>
            </a:r>
            <a:r>
              <a:rPr lang="es-ES_tradnl" sz="1600" b="1" dirty="0" smtClean="0"/>
              <a:t>283,322</a:t>
            </a:r>
            <a:r>
              <a:rPr lang="es-ES_tradnl" sz="1600" dirty="0" smtClean="0"/>
              <a:t> hectáreas</a:t>
            </a:r>
            <a:r>
              <a:rPr lang="es-ES_tradnl" sz="16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es-ES_tradnl" sz="1100" dirty="0" smtClean="0"/>
              <a:t>   (5.55% del territorio de Costa Rica).</a:t>
            </a:r>
            <a:endParaRPr lang="es-CR" sz="1100" dirty="0" smtClean="0"/>
          </a:p>
          <a:p>
            <a:pPr eaLnBrk="1" hangingPunct="1">
              <a:buFontTx/>
              <a:buNone/>
            </a:pPr>
            <a:endParaRPr lang="es-CR" sz="1100" dirty="0" smtClean="0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929058" y="2500306"/>
            <a:ext cx="5214942" cy="3357586"/>
          </a:xfrm>
          <a:solidFill>
            <a:schemeClr val="accent3"/>
          </a:solidFill>
        </p:spPr>
        <p:txBody>
          <a:bodyPr/>
          <a:lstStyle/>
          <a:p>
            <a:pPr eaLnBrk="1" hangingPunct="1"/>
            <a:r>
              <a:rPr lang="es-CR" sz="1200" b="1" dirty="0" smtClean="0"/>
              <a:t/>
            </a:r>
            <a:br>
              <a:rPr lang="es-CR" sz="1200" b="1" dirty="0" smtClean="0"/>
            </a:br>
            <a:r>
              <a:rPr lang="es-CR" sz="1200" b="1" dirty="0" smtClean="0"/>
              <a:t/>
            </a:r>
            <a:br>
              <a:rPr lang="es-CR" sz="1200" b="1" dirty="0" smtClean="0"/>
            </a:br>
            <a:r>
              <a:rPr lang="es-CR" sz="1200" b="1" dirty="0"/>
              <a:t/>
            </a:r>
            <a:br>
              <a:rPr lang="es-CR" sz="1200" b="1" dirty="0"/>
            </a:br>
            <a:r>
              <a:rPr lang="es-CR" sz="1200" b="1" dirty="0" smtClean="0"/>
              <a:t/>
            </a:r>
            <a:br>
              <a:rPr lang="es-CR" sz="1200" b="1" dirty="0" smtClean="0"/>
            </a:br>
            <a:r>
              <a:rPr lang="es-CR" sz="1200" b="1" dirty="0"/>
              <a:t/>
            </a:r>
            <a:br>
              <a:rPr lang="es-CR" sz="1200" b="1" dirty="0"/>
            </a:br>
            <a:r>
              <a:rPr lang="es-CR" sz="1200" b="1" dirty="0" smtClean="0"/>
              <a:t/>
            </a:r>
            <a:br>
              <a:rPr lang="es-CR" sz="1200" b="1" dirty="0" smtClean="0"/>
            </a:br>
            <a:r>
              <a:rPr lang="es-CR" sz="1800" dirty="0" smtClean="0"/>
              <a:t>Sistemas ecológicos </a:t>
            </a:r>
            <a:r>
              <a:rPr lang="es-CR" sz="1800" dirty="0" err="1" smtClean="0"/>
              <a:t>lénticos</a:t>
            </a:r>
            <a:r>
              <a:rPr lang="es-CR" sz="1800" dirty="0" smtClean="0"/>
              <a:t> </a:t>
            </a:r>
            <a:r>
              <a:rPr lang="es-CR" sz="1200" dirty="0" smtClean="0"/>
              <a:t>(lagos, lagunas, </a:t>
            </a:r>
            <a:r>
              <a:rPr lang="es-CR" sz="1200" dirty="0" err="1" smtClean="0"/>
              <a:t>lagunetas</a:t>
            </a:r>
            <a:r>
              <a:rPr lang="es-CR" sz="1200" dirty="0" smtClean="0"/>
              <a:t>)</a:t>
            </a:r>
            <a:r>
              <a:rPr lang="es-CR" sz="1200" b="1" dirty="0" smtClean="0"/>
              <a:t> </a:t>
            </a:r>
            <a:br>
              <a:rPr lang="es-CR" sz="1200" b="1" dirty="0" smtClean="0"/>
            </a:br>
            <a:r>
              <a:rPr lang="es-CR" sz="1200" b="1" dirty="0" smtClean="0"/>
              <a:t/>
            </a:r>
            <a:br>
              <a:rPr lang="es-CR" sz="1200" b="1" dirty="0" smtClean="0"/>
            </a:br>
            <a:r>
              <a:rPr lang="es-CR" sz="1200" b="1" dirty="0" smtClean="0"/>
              <a:t>44 </a:t>
            </a:r>
            <a:r>
              <a:rPr lang="es-CR" sz="1200" dirty="0" smtClean="0"/>
              <a:t>cuerpos de agua, </a:t>
            </a:r>
            <a:r>
              <a:rPr lang="es-CR" sz="1200" b="1" dirty="0" smtClean="0"/>
              <a:t>14.3% </a:t>
            </a:r>
            <a:r>
              <a:rPr lang="es-CR" sz="1200" dirty="0" smtClean="0"/>
              <a:t>del total de cuerpos de agua identificados a nivel nacional (308).</a:t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800" dirty="0" smtClean="0"/>
              <a:t>Sistemas ecológicos </a:t>
            </a:r>
            <a:r>
              <a:rPr lang="es-CR" sz="1800" dirty="0" err="1" smtClean="0"/>
              <a:t>lóticos</a:t>
            </a:r>
            <a:r>
              <a:rPr lang="es-CR" sz="1800" dirty="0" smtClean="0"/>
              <a:t> </a:t>
            </a:r>
            <a:r>
              <a:rPr lang="es-CR" sz="1200" dirty="0" smtClean="0"/>
              <a:t>(ríos)</a:t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ES" sz="1200" b="1" dirty="0" smtClean="0"/>
              <a:t> 43</a:t>
            </a:r>
            <a:r>
              <a:rPr lang="es-ES" sz="1200" dirty="0" smtClean="0"/>
              <a:t> tipos </a:t>
            </a:r>
            <a:r>
              <a:rPr lang="es-MX" sz="1200" dirty="0" smtClean="0"/>
              <a:t>(471.24 km lineales de cauces = 1223 Km</a:t>
            </a:r>
            <a:r>
              <a:rPr lang="es-MX" sz="1200" baseline="30000" dirty="0" smtClean="0"/>
              <a:t>2</a:t>
            </a:r>
            <a:r>
              <a:rPr lang="es-MX" sz="1200" dirty="0" smtClean="0"/>
              <a:t> en área de drenaje).</a:t>
            </a: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800" dirty="0" smtClean="0"/>
              <a:t>Especies endémicas de peces</a:t>
            </a:r>
            <a:br>
              <a:rPr lang="es-CR" sz="1800" dirty="0" smtClean="0"/>
            </a:br>
            <a:r>
              <a:rPr lang="es-CR" sz="1800" dirty="0" smtClean="0"/>
              <a:t/>
            </a:r>
            <a:br>
              <a:rPr lang="es-CR" sz="1800" dirty="0" smtClean="0"/>
            </a:br>
            <a:r>
              <a:rPr lang="es-CR" sz="1200" b="1" dirty="0" smtClean="0"/>
              <a:t>5 </a:t>
            </a:r>
            <a:r>
              <a:rPr lang="es-CR" sz="1200" dirty="0" smtClean="0"/>
              <a:t>especies endémicas de peces </a:t>
            </a:r>
            <a:r>
              <a:rPr lang="es-CR" sz="1200" dirty="0" smtClean="0">
                <a:solidFill>
                  <a:srgbClr val="000000"/>
                </a:solidFill>
              </a:rPr>
              <a:t>(</a:t>
            </a:r>
            <a:r>
              <a:rPr lang="es-ES" sz="1200" dirty="0" smtClean="0">
                <a:solidFill>
                  <a:srgbClr val="000000"/>
                </a:solidFill>
              </a:rPr>
              <a:t>2 áreas geográficas diferentes = 456 km</a:t>
            </a:r>
            <a:r>
              <a:rPr lang="es-MX" sz="1200" baseline="30000" dirty="0" smtClean="0">
                <a:solidFill>
                  <a:srgbClr val="000000"/>
                </a:solidFill>
              </a:rPr>
              <a:t>2</a:t>
            </a:r>
            <a:r>
              <a:rPr lang="es-ES" sz="1200" dirty="0" smtClean="0">
                <a:solidFill>
                  <a:srgbClr val="000000"/>
                </a:solidFill>
              </a:rPr>
              <a:t>)</a:t>
            </a:r>
            <a:r>
              <a:rPr lang="es-MX" sz="1200" dirty="0" smtClean="0">
                <a:solidFill>
                  <a:srgbClr val="000000"/>
                </a:solidFill>
              </a:rPr>
              <a:t>.</a:t>
            </a: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200" b="1" dirty="0" smtClean="0"/>
              <a:t>27.7% </a:t>
            </a:r>
            <a:r>
              <a:rPr lang="es-CR" sz="1200" dirty="0" smtClean="0"/>
              <a:t>de las especies identificadas para Costa Rica (18). </a:t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r>
              <a:rPr lang="es-CR" sz="1200" dirty="0" smtClean="0"/>
              <a:t/>
            </a:r>
            <a:br>
              <a:rPr lang="es-CR" sz="1200" dirty="0" smtClean="0"/>
            </a:br>
            <a:endParaRPr lang="es-CR" sz="1200" dirty="0" smtClean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0" y="5810272"/>
            <a:ext cx="9144000" cy="904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Vacíos de Conservación: 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Áreas de importancia para la conservación de ambientes biofísicos que actualmente no están bajo alguna iniciativa de conservación efectiva, sea ésta pública o privada,</a:t>
            </a:r>
            <a:r>
              <a:rPr kumimoji="0" lang="es-E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ámbitos terrestre, aguas continentales y marino.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329368" cy="58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0"/>
            <a:ext cx="9142413" cy="1120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CR" sz="2700" b="1">
                <a:solidFill>
                  <a:srgbClr val="000099"/>
                </a:solidFill>
                <a:latin typeface="Sylfaen" pitchFamily="18" charset="0"/>
              </a:rPr>
              <a:t>¿ </a:t>
            </a:r>
            <a:r>
              <a:rPr lang="es-ES_tradnl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Alcanzar este Objetivo?</a:t>
            </a:r>
            <a:endParaRPr lang="es-CR" sz="2700" b="1">
              <a:solidFill>
                <a:srgbClr val="000099"/>
              </a:solidFill>
              <a:latin typeface="Sylfae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CR" sz="2700" b="1">
                <a:solidFill>
                  <a:srgbClr val="333399"/>
                </a:solidFill>
                <a:latin typeface="Sylfaen" pitchFamily="18" charset="0"/>
              </a:rPr>
              <a:t>Interconexión de Áreas Protegidas</a:t>
            </a:r>
          </a:p>
        </p:txBody>
      </p:sp>
      <p:pic>
        <p:nvPicPr>
          <p:cNvPr id="50181" name="Picture 5" descr="corred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74168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69884"/>
            <a:ext cx="7158037" cy="744538"/>
          </a:xfrm>
        </p:spPr>
        <p:txBody>
          <a:bodyPr/>
          <a:lstStyle/>
          <a:p>
            <a:r>
              <a:rPr lang="es-ES_tradnl" sz="2400" b="1" i="1" dirty="0">
                <a:latin typeface="Sylfaen" pitchFamily="18" charset="0"/>
              </a:rPr>
              <a:t>Internalización </a:t>
            </a:r>
            <a:r>
              <a:rPr lang="es-ES_tradnl" sz="2400" b="1" i="1" dirty="0" smtClean="0">
                <a:latin typeface="Sylfaen" pitchFamily="18" charset="0"/>
              </a:rPr>
              <a:t>de costos de protección del recurso hídrico en las </a:t>
            </a:r>
            <a:r>
              <a:rPr lang="es-ES_tradnl" sz="2400" b="1" i="1" dirty="0">
                <a:latin typeface="Sylfaen" pitchFamily="18" charset="0"/>
              </a:rPr>
              <a:t>tarifas de agua</a:t>
            </a:r>
            <a:endParaRPr lang="en-US" sz="2400" b="1" i="1" dirty="0">
              <a:latin typeface="Sylfaen" pitchFamily="18" charset="0"/>
            </a:endParaRPr>
          </a:p>
        </p:txBody>
      </p:sp>
      <p:pic>
        <p:nvPicPr>
          <p:cNvPr id="52228" name="Picture 4" descr="acuif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6624637" cy="529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royectos p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5263"/>
            <a:ext cx="5832475" cy="666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371600"/>
          </a:xfrm>
        </p:spPr>
        <p:txBody>
          <a:bodyPr/>
          <a:lstStyle/>
          <a:p>
            <a:r>
              <a:rPr lang="es-MX" dirty="0"/>
              <a:t>Uso imágenes de satélite</a:t>
            </a:r>
            <a:endParaRPr lang="en-US" dirty="0"/>
          </a:p>
        </p:txBody>
      </p:sp>
      <p:pic>
        <p:nvPicPr>
          <p:cNvPr id="60420" name="Picture 4" descr="informacion landsat05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6975"/>
            <a:ext cx="6967537" cy="539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971568"/>
          </a:xfrm>
        </p:spPr>
        <p:txBody>
          <a:bodyPr/>
          <a:lstStyle/>
          <a:p>
            <a:r>
              <a:rPr lang="es-MX" sz="2800" dirty="0"/>
              <a:t>Uso de </a:t>
            </a:r>
            <a:r>
              <a:rPr lang="es-MX" sz="2800" dirty="0" smtClean="0"/>
              <a:t>herramientas:  </a:t>
            </a:r>
            <a:r>
              <a:rPr lang="es-MX" sz="2800" dirty="0"/>
              <a:t>(Google </a:t>
            </a:r>
            <a:r>
              <a:rPr lang="es-MX" sz="2800" dirty="0" err="1"/>
              <a:t>Earth</a:t>
            </a:r>
            <a:r>
              <a:rPr lang="es-MX" sz="2800" dirty="0"/>
              <a:t>)</a:t>
            </a:r>
            <a:endParaRPr lang="en-US" sz="2800" dirty="0"/>
          </a:p>
        </p:txBody>
      </p:sp>
      <p:pic>
        <p:nvPicPr>
          <p:cNvPr id="61444" name="Picture 4" descr="informacion goo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73213"/>
            <a:ext cx="6481762" cy="502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66" y="312720"/>
            <a:ext cx="8077200" cy="615950"/>
          </a:xfrm>
        </p:spPr>
        <p:txBody>
          <a:bodyPr/>
          <a:lstStyle/>
          <a:p>
            <a:pPr algn="ctr"/>
            <a:r>
              <a:rPr lang="es-ES" sz="3800" b="1" dirty="0" smtClean="0">
                <a:solidFill>
                  <a:srgbClr val="C00000"/>
                </a:solidFill>
                <a:latin typeface="Baskerville Old Face" pitchFamily="18" charset="0"/>
              </a:rPr>
              <a:t>Generalidades</a:t>
            </a:r>
            <a:endParaRPr lang="es-ES" sz="3800" b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55" y="1142984"/>
            <a:ext cx="8569325" cy="5543550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/>
              <a:t>De conformidad con la capacidad de uso del suelo, 2/3 partes del territorio nacional deberían estar cubiertas de bosque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/>
              <a:t>A finales de los 70’s algunas investigaciones indicaban la realidad forestal nacional (Silvander-1977 y Pérez y Protti-1978)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/>
              <a:t>La tasa anual de deforestación era cercana a las 55.000 Ha/año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/>
              <a:t>El bosque remanente significaba menos de un tercio del territorio nacional (31,3%)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/>
              <a:t>Históricamente Costa Rica ha estado generando experiencias con mecanismos de financiamiento para el sector forestal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/>
              <a:t>El primer incentivo se estableció en 1979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/>
              <a:t>En 1979 se desarrolló el primer Plan Nacional </a:t>
            </a:r>
            <a:r>
              <a:rPr lang="es-ES" sz="2000" dirty="0" smtClean="0"/>
              <a:t>Forestal</a:t>
            </a:r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es-ES" sz="2000" dirty="0" smtClean="0"/>
              <a:t>27 % del territorio bajo ASP</a:t>
            </a:r>
            <a:endParaRPr lang="es-ES" sz="2000" dirty="0"/>
          </a:p>
          <a:p>
            <a:pPr algn="just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ü"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r>
              <a:rPr lang="es-CR" sz="2800" dirty="0" smtClean="0"/>
              <a:t>Porqué es una política de Estado y no simplemente un instrumento económico?</a:t>
            </a:r>
            <a:endParaRPr lang="es-C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214950"/>
          </a:xfrm>
        </p:spPr>
        <p:txBody>
          <a:bodyPr/>
          <a:lstStyle/>
          <a:p>
            <a:pPr>
              <a:buNone/>
            </a:pPr>
            <a:r>
              <a:rPr lang="es-CR" sz="2600" dirty="0" smtClean="0"/>
              <a:t>1. Tiene alcance nacional (Excepto en terrenos públicos)</a:t>
            </a:r>
          </a:p>
          <a:p>
            <a:pPr>
              <a:buNone/>
            </a:pPr>
            <a:r>
              <a:rPr lang="es-CR" sz="2600" dirty="0" smtClean="0"/>
              <a:t>2. Tiene sustento legal (Ley Forestal, Ley de Diversidad Biológica, Ley del Ambiente, Ley de Uso y Conservación de Suelos)</a:t>
            </a:r>
          </a:p>
          <a:p>
            <a:pPr>
              <a:buNone/>
            </a:pPr>
            <a:r>
              <a:rPr lang="es-CR" sz="2600" dirty="0"/>
              <a:t>3</a:t>
            </a:r>
            <a:r>
              <a:rPr lang="es-CR" sz="2600" dirty="0" smtClean="0"/>
              <a:t>. Es de largo plazo (vigencia de la ley)</a:t>
            </a:r>
          </a:p>
          <a:p>
            <a:pPr>
              <a:buNone/>
            </a:pPr>
            <a:r>
              <a:rPr lang="es-CR" sz="2600" dirty="0"/>
              <a:t>4</a:t>
            </a:r>
            <a:r>
              <a:rPr lang="es-CR" sz="2600" dirty="0" smtClean="0"/>
              <a:t>. Está constitucionalmente consolidada (Art. 50 CP: Derecho a un ambiente sano)</a:t>
            </a:r>
          </a:p>
          <a:p>
            <a:pPr>
              <a:buNone/>
            </a:pPr>
            <a:r>
              <a:rPr lang="es-CR" sz="2600" dirty="0"/>
              <a:t>5</a:t>
            </a:r>
            <a:r>
              <a:rPr lang="es-CR" sz="2600" dirty="0" smtClean="0"/>
              <a:t>. Tiene financiamiento asegurado y sostenible (Impuesto combustibles, Tarifas hídricas, nuevos estudios)</a:t>
            </a:r>
          </a:p>
          <a:p>
            <a:pPr>
              <a:buNone/>
            </a:pPr>
            <a:r>
              <a:rPr lang="es-CR" sz="2600" dirty="0"/>
              <a:t>6</a:t>
            </a:r>
            <a:r>
              <a:rPr lang="es-CR" sz="2600" dirty="0" smtClean="0"/>
              <a:t>. Cuenta con un marco institucional de respaldo (MINAE, SINAC, FONAFIFO, ARESEP, etc.</a:t>
            </a:r>
          </a:p>
          <a:p>
            <a:endParaRPr lang="es-C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r>
              <a:rPr lang="es-CR" sz="4000" dirty="0" smtClean="0"/>
              <a:t>Porqué es una política de Estado?</a:t>
            </a:r>
            <a:endParaRPr lang="es-C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072098"/>
          </a:xfrm>
        </p:spPr>
        <p:txBody>
          <a:bodyPr/>
          <a:lstStyle/>
          <a:p>
            <a:pPr>
              <a:buNone/>
            </a:pPr>
            <a:r>
              <a:rPr lang="es-CR" sz="2800" dirty="0" smtClean="0"/>
              <a:t>7. Se inserta plenamente en el Sistema Nacional de Planificación (Asignación de recursos)</a:t>
            </a:r>
          </a:p>
          <a:p>
            <a:pPr>
              <a:buNone/>
            </a:pPr>
            <a:r>
              <a:rPr lang="es-CR" sz="2800" dirty="0" smtClean="0"/>
              <a:t>8. Está social y culturalmente legitimada (Pocos estarían en contra)</a:t>
            </a:r>
          </a:p>
          <a:p>
            <a:pPr>
              <a:buNone/>
            </a:pPr>
            <a:r>
              <a:rPr lang="es-CR" sz="2800" dirty="0" smtClean="0"/>
              <a:t>9. Ha sido apoyada y robustecida por Gobiernos de partidos políticos diversos (4 Administraciones)</a:t>
            </a:r>
          </a:p>
          <a:p>
            <a:pPr>
              <a:buNone/>
            </a:pPr>
            <a:r>
              <a:rPr lang="es-CR" sz="2800" dirty="0" smtClean="0"/>
              <a:t>10. El Ministerio de Hacienda lo entiende como un buen negocio y está dispuesto a endeudarse para continuar apoyándolo</a:t>
            </a:r>
          </a:p>
          <a:p>
            <a:pPr>
              <a:buNone/>
            </a:pPr>
            <a:r>
              <a:rPr lang="es-CR" sz="2800" dirty="0" smtClean="0"/>
              <a:t>11. Ha sido un mecanismo apropiado para apalancar recursos de cooperación internacional</a:t>
            </a:r>
          </a:p>
          <a:p>
            <a:endParaRPr lang="es-C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676400" y="1295400"/>
            <a:ext cx="7467600" cy="0"/>
          </a:xfrm>
          <a:prstGeom prst="line">
            <a:avLst/>
          </a:prstGeom>
          <a:noFill/>
          <a:ln w="15875">
            <a:solidFill>
              <a:srgbClr val="808000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5600" y="1524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38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Lecciones aprendidas </a:t>
            </a:r>
            <a:endParaRPr lang="es-ES" sz="3800" b="1" dirty="0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35845" name="Picture 5" descr="http://webmail.racsa.co.cr/attach/portada.jpg?sid=wwwV2V7Xxos&amp;mbox=INBOX&amp;charset=escaped_unicode&amp;uid=29524&amp;number=4"/>
          <p:cNvPicPr>
            <a:picLocks noChangeAspect="1" noChangeArrowheads="1"/>
          </p:cNvPicPr>
          <p:nvPr/>
        </p:nvPicPr>
        <p:blipFill>
          <a:blip r:embed="rId3" r:link="rId4">
            <a:lum bright="10000" contrast="10000"/>
          </a:blip>
          <a:srcRect l="74991" t="1842" r="16664" b="29930"/>
          <a:stretch>
            <a:fillRect/>
          </a:stretch>
        </p:blipFill>
        <p:spPr bwMode="auto">
          <a:xfrm>
            <a:off x="3175" y="0"/>
            <a:ext cx="682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webmail.racsa.co.cr/attach/portada.jpg?sid=wwwV2V7Xxos&amp;mbox=INBOX&amp;charset=escaped_unicode&amp;uid=29524&amp;number=4"/>
          <p:cNvPicPr>
            <a:picLocks noChangeAspect="1" noChangeArrowheads="1"/>
          </p:cNvPicPr>
          <p:nvPr/>
        </p:nvPicPr>
        <p:blipFill>
          <a:blip r:embed="rId3" r:link="rId4">
            <a:lum bright="10000" contrast="10000"/>
          </a:blip>
          <a:srcRect l="74991" t="1842" r="16664" b="29930"/>
          <a:stretch>
            <a:fillRect/>
          </a:stretch>
        </p:blipFill>
        <p:spPr bwMode="auto">
          <a:xfrm>
            <a:off x="3175" y="2667000"/>
            <a:ext cx="682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http://webmail.racsa.co.cr/attach/portada.jpg?sid=wwwV2V7Xxos&amp;mbox=INBOX&amp;charset=escaped_unicode&amp;uid=29524&amp;number=4"/>
          <p:cNvPicPr>
            <a:picLocks noChangeAspect="1" noChangeArrowheads="1"/>
          </p:cNvPicPr>
          <p:nvPr/>
        </p:nvPicPr>
        <p:blipFill>
          <a:blip r:embed="rId3" r:link="rId4">
            <a:lum bright="10000" contrast="10000"/>
          </a:blip>
          <a:srcRect l="74991" t="1842" r="16664" b="61243"/>
          <a:stretch>
            <a:fillRect/>
          </a:stretch>
        </p:blipFill>
        <p:spPr bwMode="auto">
          <a:xfrm>
            <a:off x="3175" y="5367338"/>
            <a:ext cx="6826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Bosque nuboso"/>
          <p:cNvPicPr>
            <a:picLocks noChangeAspect="1" noChangeArrowheads="1"/>
          </p:cNvPicPr>
          <p:nvPr/>
        </p:nvPicPr>
        <p:blipFill>
          <a:blip r:embed="rId5" cstate="print"/>
          <a:srcRect r="769"/>
          <a:stretch>
            <a:fillRect/>
          </a:stretch>
        </p:blipFill>
        <p:spPr bwMode="auto">
          <a:xfrm>
            <a:off x="-32" y="152400"/>
            <a:ext cx="2266950" cy="1714500"/>
          </a:xfrm>
          <a:prstGeom prst="rect">
            <a:avLst/>
          </a:prstGeom>
          <a:noFill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3962400"/>
            <a:ext cx="2254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 descr="Loras rojas"/>
          <p:cNvPicPr>
            <a:picLocks noChangeAspect="1" noChangeArrowheads="1"/>
          </p:cNvPicPr>
          <p:nvPr/>
        </p:nvPicPr>
        <p:blipFill>
          <a:blip r:embed="rId7"/>
          <a:srcRect l="14290" r="11432"/>
          <a:stretch>
            <a:fillRect/>
          </a:stretch>
        </p:blipFill>
        <p:spPr bwMode="auto">
          <a:xfrm>
            <a:off x="-32" y="1828800"/>
            <a:ext cx="2268538" cy="2209800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85984" y="1214422"/>
            <a:ext cx="68580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 La transferencia de experiencias debe plantearse como un proceso de creación de capacidades; no es simplemente tener una reunión, hacer una vista.</a:t>
            </a:r>
            <a:endParaRPr kumimoji="0" lang="es-C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 El Programa de Pagos por Servicios Ambientales es producto de la acumulación de experiencias de política y capacidad institucional, y sigue en proceso de mejoramiento.</a:t>
            </a:r>
            <a:endParaRPr kumimoji="0" lang="es-C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 Debe ser producto de una construcción colectiva, donde se consideren las inquietudes, fortalezas e intereses de una gran cantidad de actores, tanto gubernamentales como no gubernamentales.</a:t>
            </a:r>
            <a:endParaRPr kumimoji="0" lang="es-C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 Debe articular esfuerzos  alrededor de una visión y estrategia única (Política de Estado)</a:t>
            </a:r>
            <a:endParaRPr kumimoji="0" lang="es-C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5. La definición de una política y el correlativo sistema de financiamiento debe considerar una amplia gama de elementos que en su conjunto darán resultados integrales: (jurídicos, políticos, institucionales, culturales, sociales, económicos, etc.)</a:t>
            </a:r>
            <a:endParaRPr kumimoji="0" lang="es-C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6. La toma de decisiones debe partir de un análisis de estado del tema en cada realidad (valoración de experiencias previas y capacidades)</a:t>
            </a:r>
            <a:endParaRPr kumimoji="0" lang="es-MX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8">
            <a:lum contrast="6000"/>
          </a:blip>
          <a:srcRect/>
          <a:stretch>
            <a:fillRect/>
          </a:stretch>
        </p:blipFill>
        <p:spPr bwMode="auto">
          <a:xfrm>
            <a:off x="785786" y="6030912"/>
            <a:ext cx="914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43240" y="642918"/>
            <a:ext cx="5929354" cy="6143668"/>
            <a:chOff x="3772" y="3049"/>
            <a:chExt cx="1700" cy="1319"/>
          </a:xfrm>
        </p:grpSpPr>
        <p:pic>
          <p:nvPicPr>
            <p:cNvPr id="4" name="Picture 3" descr="ober 2005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2" y="3049"/>
              <a:ext cx="1700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007" y="3898"/>
              <a:ext cx="912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s-CR" sz="1600" b="1" dirty="0">
                  <a:latin typeface="Tahoma" pitchFamily="34" charset="0"/>
                </a:rPr>
                <a:t>2005 Cobertura Forestal 51%</a:t>
              </a:r>
            </a:p>
          </p:txBody>
        </p:sp>
      </p:grpSp>
      <p:pic>
        <p:nvPicPr>
          <p:cNvPr id="2" name="Picture 2" descr="cobert"/>
          <p:cNvPicPr>
            <a:picLocks noChangeAspect="1" noChangeArrowheads="1"/>
          </p:cNvPicPr>
          <p:nvPr/>
        </p:nvPicPr>
        <p:blipFill>
          <a:blip r:embed="rId3"/>
          <a:srcRect t="6825" r="55952" b="27796"/>
          <a:stretch>
            <a:fillRect/>
          </a:stretch>
        </p:blipFill>
        <p:spPr bwMode="auto">
          <a:xfrm>
            <a:off x="0" y="0"/>
            <a:ext cx="383012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400071" y="428604"/>
            <a:ext cx="388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Impactos de políticas de ASP y PSA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857232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CR" dirty="0" smtClean="0"/>
              <a:t>El </a:t>
            </a:r>
            <a:r>
              <a:rPr lang="es-CR" dirty="0" smtClean="0"/>
              <a:t>Pago de Servicios Ambientales para conservación de bosques del </a:t>
            </a:r>
            <a:r>
              <a:rPr lang="es-CR" dirty="0" smtClean="0"/>
              <a:t>FONAFIFO reduce </a:t>
            </a:r>
            <a:r>
              <a:rPr lang="es-CR" dirty="0" smtClean="0"/>
              <a:t>deforestación</a:t>
            </a:r>
            <a:r>
              <a:rPr lang="es-CR" dirty="0" smtClean="0"/>
              <a:t>.</a:t>
            </a:r>
          </a:p>
          <a:p>
            <a:pPr marL="342900" indent="-342900"/>
            <a:r>
              <a:rPr lang="es-CR" dirty="0" smtClean="0"/>
              <a:t> </a:t>
            </a:r>
          </a:p>
          <a:p>
            <a:r>
              <a:rPr lang="es-CR" dirty="0" smtClean="0"/>
              <a:t>2</a:t>
            </a:r>
            <a:r>
              <a:rPr lang="es-CR" dirty="0" smtClean="0"/>
              <a:t>) La producción de servicios ambientales del programa de PSA se puede medir </a:t>
            </a:r>
            <a:r>
              <a:rPr lang="es-CR" dirty="0" smtClean="0"/>
              <a:t>para cada </a:t>
            </a:r>
            <a:r>
              <a:rPr lang="es-CR" dirty="0" smtClean="0"/>
              <a:t>uno de los servicios</a:t>
            </a:r>
            <a:r>
              <a:rPr lang="es-CR" dirty="0" smtClean="0"/>
              <a:t>.</a:t>
            </a:r>
            <a:r>
              <a:rPr lang="es-CR" dirty="0" smtClean="0"/>
              <a:t> </a:t>
            </a:r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3</a:t>
            </a:r>
            <a:r>
              <a:rPr lang="es-CR" dirty="0" smtClean="0"/>
              <a:t>) El programa actual de PSA para la conservación de bosques del FONAFIFO (</a:t>
            </a:r>
            <a:r>
              <a:rPr lang="es-CR" dirty="0" smtClean="0"/>
              <a:t>sin canon </a:t>
            </a:r>
            <a:r>
              <a:rPr lang="es-CR" dirty="0" smtClean="0"/>
              <a:t>de agua ni fondo de biodiversidad) contribuye significativamente al bien </a:t>
            </a:r>
            <a:r>
              <a:rPr lang="es-CR" dirty="0" smtClean="0"/>
              <a:t>público nacional </a:t>
            </a:r>
            <a:r>
              <a:rPr lang="es-CR" dirty="0" smtClean="0"/>
              <a:t>e internacional</a:t>
            </a:r>
            <a:r>
              <a:rPr lang="es-CR" dirty="0" smtClean="0"/>
              <a:t>. </a:t>
            </a:r>
          </a:p>
          <a:p>
            <a:endParaRPr lang="es-CR" dirty="0" smtClean="0"/>
          </a:p>
          <a:p>
            <a:r>
              <a:rPr lang="es-CR" dirty="0" smtClean="0"/>
              <a:t>4</a:t>
            </a:r>
            <a:r>
              <a:rPr lang="es-CR" dirty="0" smtClean="0"/>
              <a:t>) El programa de PSA para la conservación de bosques del FONAFIFO tiene</a:t>
            </a:r>
          </a:p>
          <a:p>
            <a:r>
              <a:rPr lang="es-CR" dirty="0" smtClean="0"/>
              <a:t>“</a:t>
            </a:r>
            <a:r>
              <a:rPr lang="es-CR" dirty="0" err="1" smtClean="0"/>
              <a:t>adicionalidad</a:t>
            </a:r>
            <a:r>
              <a:rPr lang="es-CR" dirty="0" smtClean="0"/>
              <a:t>”</a:t>
            </a:r>
            <a:r>
              <a:rPr lang="es-CR" dirty="0" smtClean="0"/>
              <a:t> </a:t>
            </a:r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5) </a:t>
            </a:r>
            <a:r>
              <a:rPr lang="es-CR" dirty="0" smtClean="0"/>
              <a:t>El PSA ha evolucionado hacia una mayor producción de servicios ambientales </a:t>
            </a:r>
            <a:r>
              <a:rPr lang="es-CR" dirty="0" smtClean="0"/>
              <a:t>por aumento </a:t>
            </a:r>
            <a:r>
              <a:rPr lang="es-CR" dirty="0" smtClean="0"/>
              <a:t>de recursos y mejor distribución</a:t>
            </a:r>
            <a:r>
              <a:rPr lang="es-CR" dirty="0" smtClean="0"/>
              <a:t>.</a:t>
            </a:r>
            <a:r>
              <a:rPr lang="es-CR" dirty="0" smtClean="0"/>
              <a:t> </a:t>
            </a:r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6) </a:t>
            </a:r>
            <a:r>
              <a:rPr lang="es-CR" dirty="0" smtClean="0"/>
              <a:t>El escenario planeado de PSA para conservación de bosque (incluye efecto del </a:t>
            </a:r>
            <a:r>
              <a:rPr lang="es-CR" dirty="0" smtClean="0"/>
              <a:t>canon de </a:t>
            </a:r>
            <a:r>
              <a:rPr lang="es-CR" dirty="0" smtClean="0"/>
              <a:t>agua y fondo de biodiversidad) es eficiente</a:t>
            </a:r>
            <a:r>
              <a:rPr lang="es-CR" dirty="0" smtClean="0"/>
              <a:t>. </a:t>
            </a:r>
          </a:p>
          <a:p>
            <a:endParaRPr lang="es-CR" dirty="0" smtClean="0"/>
          </a:p>
          <a:p>
            <a:r>
              <a:rPr lang="es-CR" dirty="0" smtClean="0"/>
              <a:t>7) </a:t>
            </a:r>
            <a:r>
              <a:rPr lang="es-CR" dirty="0" smtClean="0"/>
              <a:t>La necesidad de precios diferenciados, y las bondades de dicho escenario no </a:t>
            </a:r>
            <a:r>
              <a:rPr lang="es-CR" dirty="0" smtClean="0"/>
              <a:t>son evidentes.</a:t>
            </a:r>
            <a:endParaRPr lang="es-CR" dirty="0"/>
          </a:p>
        </p:txBody>
      </p:sp>
      <p:sp>
        <p:nvSpPr>
          <p:cNvPr id="3" name="2 Rectángulo"/>
          <p:cNvSpPr/>
          <p:nvPr/>
        </p:nvSpPr>
        <p:spPr>
          <a:xfrm>
            <a:off x="571472" y="35716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dirty="0" smtClean="0">
                <a:solidFill>
                  <a:srgbClr val="000000"/>
                </a:solidFill>
              </a:rPr>
              <a:t>Impactos del PSA: Conclusiones </a:t>
            </a:r>
            <a:r>
              <a:rPr lang="es-CR" b="1" dirty="0" smtClean="0">
                <a:solidFill>
                  <a:srgbClr val="000000"/>
                </a:solidFill>
              </a:rPr>
              <a:t>y recomendaciones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Users\Ricardo Ulate\Pictures\Varias fotos\P1020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00100" y="1000108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Muchas gracias</a:t>
            </a:r>
          </a:p>
          <a:p>
            <a:endParaRPr lang="es-CR" sz="2400" dirty="0" smtClean="0"/>
          </a:p>
          <a:p>
            <a:r>
              <a:rPr lang="es-CR" sz="2400" dirty="0" err="1" smtClean="0"/>
              <a:t>rulate</a:t>
            </a:r>
            <a:r>
              <a:rPr lang="en-US" sz="2400" dirty="0" smtClean="0"/>
              <a:t>@</a:t>
            </a:r>
            <a:r>
              <a:rPr lang="en-US" sz="2400" dirty="0" err="1" smtClean="0"/>
              <a:t>fonafifo.com</a:t>
            </a:r>
            <a:endParaRPr lang="es-CR" sz="2400" dirty="0" smtClean="0"/>
          </a:p>
          <a:p>
            <a:endParaRPr lang="es-CR" sz="2400" dirty="0" smtClean="0"/>
          </a:p>
          <a:p>
            <a:endParaRPr lang="es-C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214282" y="1000108"/>
            <a:ext cx="85725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ambiente es 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patrimonio común 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todos los habitantes de la Nación, con las excepciones que establezcan la Constitución Política, los convenios internacionales y las leyes. El </a:t>
            </a:r>
            <a:r>
              <a:rPr kumimoji="0" lang="es-ES" sz="1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Estado y los particulares deben participar en su conservación y utilización sostenibles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que son de utilidad pública e interés social.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Todos tienen derecho a disfrutar de un </a:t>
            </a:r>
            <a:r>
              <a:rPr kumimoji="0" lang="es-ES" sz="1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ambiente sano y ecológicamente sostenible 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desarrollarse, así como el deber de conservarlo, según el artículo 50 de nuestra Constitución Política.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Estado velará por la utilización racional de los elementos ambientales, con el </a:t>
            </a:r>
            <a:r>
              <a:rPr kumimoji="0" lang="es-ES" sz="1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 de proteger y mejorar la calidad de vida de los habitantes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territorio nacional. Asimismo, está obligado a propiciar un desarrollo económico y ambientalmente sostenible, entendido como el desarrollo que satisface las necesidades humanas básicas, sin comprometer las opciones de las generaciones futuras.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Quien </a:t>
            </a:r>
            <a:r>
              <a:rPr kumimoji="0" lang="es-ES" sz="1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contamine el ambiente o le ocasione daño será responsable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conforme lo establezcan las leyes de la República y los convenios internacionales vigentes.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daño al ambiente constituye un </a:t>
            </a:r>
            <a:r>
              <a:rPr kumimoji="0" lang="es-ES" sz="16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delito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carácter social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pues afecta las bases de la existencia de la sociedad; </a:t>
            </a:r>
            <a:r>
              <a:rPr kumimoji="0" lang="es-ES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económico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porque atenta contra las materias y los recursos indispensables para las actividades productivas; </a:t>
            </a:r>
            <a:r>
              <a:rPr kumimoji="0" lang="es-ES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cultural, 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tanto pone en peligro la forma de vida de las comunidades, y </a:t>
            </a:r>
            <a:r>
              <a:rPr kumimoji="0" lang="es-ES" sz="1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ético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porque atenta contra la existencia misma de las generaciones presentes y futuras.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1472" y="500042"/>
            <a:ext cx="799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Principios orientadores de política ambiental (LOA, 1995)</a:t>
            </a:r>
            <a:endParaRPr lang="es-C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1676400" y="1295400"/>
            <a:ext cx="7467600" cy="0"/>
          </a:xfrm>
          <a:prstGeom prst="line">
            <a:avLst/>
          </a:prstGeom>
          <a:noFill/>
          <a:ln w="15875">
            <a:solidFill>
              <a:srgbClr val="808000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95600" y="419064"/>
            <a:ext cx="5638800" cy="79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CR" sz="2800" b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Programa de Pago por </a:t>
            </a:r>
          </a:p>
          <a:p>
            <a:pPr algn="ctr"/>
            <a:r>
              <a:rPr lang="es-CR" sz="2800" b="1" smtClean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Servicios Ambientales</a:t>
            </a:r>
            <a:endParaRPr lang="es-CR" sz="2800" b="1">
              <a:solidFill>
                <a:srgbClr val="99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8229600" y="6030912"/>
            <a:ext cx="914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://webmail.racsa.co.cr/attach/portada.jpg?sid=wwwV2V7Xxos&amp;mbox=INBOX&amp;charset=escaped_unicode&amp;uid=29524&amp;number=4"/>
          <p:cNvPicPr>
            <a:picLocks noChangeAspect="1" noChangeArrowheads="1"/>
          </p:cNvPicPr>
          <p:nvPr/>
        </p:nvPicPr>
        <p:blipFill>
          <a:blip r:embed="rId3" r:link="rId4">
            <a:lum bright="10000" contrast="10000"/>
          </a:blip>
          <a:srcRect l="74991" t="1842" r="16664" b="29930"/>
          <a:stretch>
            <a:fillRect/>
          </a:stretch>
        </p:blipFill>
        <p:spPr bwMode="auto">
          <a:xfrm>
            <a:off x="3175" y="0"/>
            <a:ext cx="682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webmail.racsa.co.cr/attach/portada.jpg?sid=wwwV2V7Xxos&amp;mbox=INBOX&amp;charset=escaped_unicode&amp;uid=29524&amp;number=4"/>
          <p:cNvPicPr>
            <a:picLocks noChangeAspect="1" noChangeArrowheads="1"/>
          </p:cNvPicPr>
          <p:nvPr/>
        </p:nvPicPr>
        <p:blipFill>
          <a:blip r:embed="rId3" r:link="rId4">
            <a:lum bright="10000" contrast="10000"/>
          </a:blip>
          <a:srcRect l="74991" t="1842" r="16664" b="29930"/>
          <a:stretch>
            <a:fillRect/>
          </a:stretch>
        </p:blipFill>
        <p:spPr bwMode="auto">
          <a:xfrm>
            <a:off x="3175" y="2667000"/>
            <a:ext cx="682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://webmail.racsa.co.cr/attach/portada.jpg?sid=wwwV2V7Xxos&amp;mbox=INBOX&amp;charset=escaped_unicode&amp;uid=29524&amp;number=4"/>
          <p:cNvPicPr>
            <a:picLocks noChangeAspect="1" noChangeArrowheads="1"/>
          </p:cNvPicPr>
          <p:nvPr/>
        </p:nvPicPr>
        <p:blipFill>
          <a:blip r:embed="rId3" r:link="rId4">
            <a:lum bright="10000" contrast="10000"/>
          </a:blip>
          <a:srcRect l="74991" t="1842" r="16664" b="61243"/>
          <a:stretch>
            <a:fillRect/>
          </a:stretch>
        </p:blipFill>
        <p:spPr bwMode="auto">
          <a:xfrm>
            <a:off x="3175" y="5367338"/>
            <a:ext cx="6826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Bosque nuboso"/>
          <p:cNvPicPr>
            <a:picLocks noChangeAspect="1" noChangeArrowheads="1"/>
          </p:cNvPicPr>
          <p:nvPr/>
        </p:nvPicPr>
        <p:blipFill>
          <a:blip r:embed="rId5" cstate="print"/>
          <a:srcRect r="769"/>
          <a:stretch>
            <a:fillRect/>
          </a:stretch>
        </p:blipFill>
        <p:spPr bwMode="auto">
          <a:xfrm>
            <a:off x="685800" y="152400"/>
            <a:ext cx="2266950" cy="1714500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962400"/>
            <a:ext cx="2254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 descr="Loras rojas"/>
          <p:cNvPicPr>
            <a:picLocks noChangeAspect="1" noChangeArrowheads="1"/>
          </p:cNvPicPr>
          <p:nvPr/>
        </p:nvPicPr>
        <p:blipFill>
          <a:blip r:embed="rId7"/>
          <a:srcRect l="14290" r="11432"/>
          <a:stretch>
            <a:fillRect/>
          </a:stretch>
        </p:blipFill>
        <p:spPr bwMode="auto">
          <a:xfrm>
            <a:off x="685800" y="1828800"/>
            <a:ext cx="2268538" cy="2209800"/>
          </a:xfrm>
          <a:prstGeom prst="rect">
            <a:avLst/>
          </a:prstGeom>
          <a:noFill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303616" y="1643050"/>
            <a:ext cx="5340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2400" dirty="0">
                <a:solidFill>
                  <a:schemeClr val="tx2"/>
                </a:solidFill>
              </a:rPr>
              <a:t>	Es un mecanismo financiero que permite orientar recursos a propietarios privados y comunitarios, reconociendo así  los servicios ambientales que prestan los </a:t>
            </a:r>
            <a:r>
              <a:rPr lang="es-ES_tradnl" sz="2400" dirty="0" smtClean="0">
                <a:solidFill>
                  <a:schemeClr val="tx2"/>
                </a:solidFill>
              </a:rPr>
              <a:t>bosques, las </a:t>
            </a:r>
            <a:r>
              <a:rPr lang="es-ES_tradnl" sz="2400" dirty="0">
                <a:solidFill>
                  <a:schemeClr val="tx2"/>
                </a:solidFill>
              </a:rPr>
              <a:t>plantaciones forestales y otros ecosistemas. 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2400" dirty="0">
                <a:solidFill>
                  <a:schemeClr val="tx2"/>
                </a:solidFill>
              </a:rPr>
              <a:t>	De esta forma se da a esos terrenos un  valor mas allá  de la madera y se hace más competitiva su conservación</a:t>
            </a:r>
            <a:endParaRPr lang="es-MX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28800" y="392113"/>
            <a:ext cx="64579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400" dirty="0">
                <a:solidFill>
                  <a:schemeClr val="tx2"/>
                </a:solidFill>
                <a:latin typeface="Tahoma" pitchFamily="34" charset="0"/>
              </a:rPr>
              <a:t>LEY FORESTAL No </a:t>
            </a:r>
            <a:r>
              <a:rPr lang="es-ES_tradnl" sz="3400" dirty="0" smtClean="0">
                <a:solidFill>
                  <a:schemeClr val="tx2"/>
                </a:solidFill>
                <a:latin typeface="Tahoma" pitchFamily="34" charset="0"/>
              </a:rPr>
              <a:t>7575  (1996)</a:t>
            </a:r>
            <a:endParaRPr lang="es-ES_tradnl" sz="3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4282" y="1077980"/>
            <a:ext cx="8643998" cy="54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ES_tradnl" sz="2400" b="1" dirty="0">
                <a:solidFill>
                  <a:schemeClr val="tx2"/>
                </a:solidFill>
                <a:latin typeface="Tahoma" pitchFamily="34" charset="0"/>
              </a:rPr>
              <a:t>Artículo 3, inciso K</a:t>
            </a:r>
            <a:endParaRPr lang="es-ES_tradnl" sz="2400" dirty="0">
              <a:solidFill>
                <a:schemeClr val="tx2"/>
              </a:solidFill>
              <a:latin typeface="Tahoma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ES_tradnl" sz="2400" dirty="0" smtClean="0">
                <a:solidFill>
                  <a:schemeClr val="tx2"/>
                </a:solidFill>
                <a:latin typeface="Tahoma" pitchFamily="34" charset="0"/>
              </a:rPr>
              <a:t>Concepto </a:t>
            </a:r>
            <a:r>
              <a:rPr lang="es-ES_tradnl" sz="2400" dirty="0">
                <a:solidFill>
                  <a:schemeClr val="tx2"/>
                </a:solidFill>
                <a:latin typeface="Tahoma" pitchFamily="34" charset="0"/>
              </a:rPr>
              <a:t>de </a:t>
            </a:r>
            <a:r>
              <a:rPr lang="es-ES_tradnl" sz="2400" dirty="0" smtClean="0">
                <a:solidFill>
                  <a:schemeClr val="tx2"/>
                </a:solidFill>
                <a:latin typeface="Tahoma" pitchFamily="34" charset="0"/>
              </a:rPr>
              <a:t>Pagos por Servicios </a:t>
            </a:r>
            <a:r>
              <a:rPr lang="es-ES_tradnl" sz="2400" dirty="0">
                <a:solidFill>
                  <a:schemeClr val="tx2"/>
                </a:solidFill>
                <a:latin typeface="Tahoma" pitchFamily="34" charset="0"/>
              </a:rPr>
              <a:t>Ambientales.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ES_tradnl" sz="2400" b="1" dirty="0">
                <a:solidFill>
                  <a:schemeClr val="tx2"/>
                </a:solidFill>
                <a:latin typeface="Tahoma" pitchFamily="34" charset="0"/>
              </a:rPr>
              <a:t>Artículo 46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s-ES_tradnl" sz="2400" dirty="0" smtClean="0">
                <a:solidFill>
                  <a:schemeClr val="tx2"/>
                </a:solidFill>
                <a:latin typeface="Tahoma" pitchFamily="34" charset="0"/>
              </a:rPr>
              <a:t>Crea FONAFIFO para </a:t>
            </a:r>
            <a:r>
              <a:rPr lang="es-CR" sz="2400" dirty="0" smtClean="0">
                <a:solidFill>
                  <a:schemeClr val="tx2"/>
                </a:solidFill>
                <a:latin typeface="Tahoma" pitchFamily="34" charset="0"/>
              </a:rPr>
              <a:t>“captar </a:t>
            </a:r>
            <a:r>
              <a:rPr lang="es-CR" sz="2400" dirty="0">
                <a:solidFill>
                  <a:schemeClr val="tx2"/>
                </a:solidFill>
                <a:latin typeface="Tahoma" pitchFamily="34" charset="0"/>
              </a:rPr>
              <a:t>financiamiento para el pago de los servicios ambientales que brindan los bosques, las plantaciones forestales </a:t>
            </a:r>
            <a:r>
              <a:rPr lang="es-CR" sz="2400" i="1" dirty="0">
                <a:solidFill>
                  <a:schemeClr val="tx2"/>
                </a:solidFill>
                <a:latin typeface="Tahoma" pitchFamily="34" charset="0"/>
              </a:rPr>
              <a:t>y otras actividades necesarias para fortalecer el desarrollo del sector de recursos naturales</a:t>
            </a:r>
            <a:r>
              <a:rPr lang="es-CR" sz="2400" dirty="0">
                <a:solidFill>
                  <a:schemeClr val="tx2"/>
                </a:solidFill>
                <a:latin typeface="Tahoma" pitchFamily="34" charset="0"/>
              </a:rPr>
              <a:t>, que se establecerán en el reglamento de esta Ley”.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CR" sz="2400" b="1" dirty="0">
                <a:solidFill>
                  <a:schemeClr val="tx2"/>
                </a:solidFill>
                <a:latin typeface="Tahoma" pitchFamily="34" charset="0"/>
              </a:rPr>
              <a:t>Artículo 47, incisos a y d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CR" sz="2400" dirty="0">
                <a:solidFill>
                  <a:schemeClr val="tx2"/>
                </a:solidFill>
                <a:latin typeface="Tahoma" pitchFamily="34" charset="0"/>
              </a:rPr>
              <a:t>Establecen el patrimonio de FONAFIFO.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CR" sz="2400" b="1" dirty="0">
                <a:solidFill>
                  <a:schemeClr val="tx2"/>
                </a:solidFill>
                <a:latin typeface="Tahoma" pitchFamily="34" charset="0"/>
              </a:rPr>
              <a:t>Artículo 69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s-CR" sz="2400" dirty="0">
                <a:solidFill>
                  <a:schemeClr val="tx2"/>
                </a:solidFill>
                <a:latin typeface="Tahoma" pitchFamily="34" charset="0"/>
              </a:rPr>
              <a:t>Da contenido presupuestario </a:t>
            </a:r>
            <a:r>
              <a:rPr lang="es-CR" sz="2400" dirty="0" smtClean="0">
                <a:solidFill>
                  <a:schemeClr val="tx2"/>
                </a:solidFill>
                <a:latin typeface="Tahoma" pitchFamily="34" charset="0"/>
              </a:rPr>
              <a:t>inicial al </a:t>
            </a:r>
            <a:r>
              <a:rPr lang="es-CR" sz="2400" dirty="0">
                <a:solidFill>
                  <a:schemeClr val="tx2"/>
                </a:solidFill>
                <a:latin typeface="Tahoma" pitchFamily="34" charset="0"/>
              </a:rPr>
              <a:t>Pago de Servicios </a:t>
            </a:r>
            <a:r>
              <a:rPr lang="es-CR" sz="2400" dirty="0" smtClean="0">
                <a:solidFill>
                  <a:schemeClr val="tx2"/>
                </a:solidFill>
                <a:latin typeface="Tahoma" pitchFamily="34" charset="0"/>
              </a:rPr>
              <a:t>Ambientales (Impuesto a los combustibles).</a:t>
            </a:r>
            <a:endParaRPr lang="es-ES_tradnl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500042"/>
            <a:ext cx="72390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i="1" dirty="0" smtClean="0">
                <a:solidFill>
                  <a:schemeClr val="tx2"/>
                </a:solidFill>
                <a:latin typeface="Sylfaen" pitchFamily="18" charset="0"/>
              </a:rPr>
              <a:t>Conceptos  reconocidos legalmente para PAGO </a:t>
            </a:r>
            <a:r>
              <a:rPr lang="es-ES_tradnl" sz="2800" b="1" i="1" dirty="0">
                <a:solidFill>
                  <a:schemeClr val="tx2"/>
                </a:solidFill>
                <a:latin typeface="Sylfaen" pitchFamily="18" charset="0"/>
              </a:rPr>
              <a:t>DE SERVICIOS  AMBIENTALES (PSA)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5720" y="1698390"/>
            <a:ext cx="842968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AutoNum type="arabicPeriod"/>
            </a:pPr>
            <a:r>
              <a:rPr lang="es-MX" b="1" dirty="0" smtClean="0">
                <a:solidFill>
                  <a:srgbClr val="00B050"/>
                </a:solidFill>
                <a:latin typeface="Sylfaen" pitchFamily="18" charset="0"/>
              </a:rPr>
              <a:t>Mitigación </a:t>
            </a:r>
            <a:r>
              <a:rPr lang="es-MX" b="1" dirty="0">
                <a:solidFill>
                  <a:srgbClr val="00B050"/>
                </a:solidFill>
                <a:latin typeface="Sylfaen" pitchFamily="18" charset="0"/>
              </a:rPr>
              <a:t>de emisiones de gases de efecto invernadero (reducción, absorción, fijación y almacenamiento de carbono</a:t>
            </a:r>
            <a:r>
              <a:rPr lang="es-MX" b="1" dirty="0" smtClean="0">
                <a:solidFill>
                  <a:srgbClr val="00B050"/>
                </a:solidFill>
                <a:latin typeface="Sylfaen" pitchFamily="18" charset="0"/>
              </a:rPr>
              <a:t>). (LF)</a:t>
            </a:r>
          </a:p>
          <a:p>
            <a:pPr marL="914400" lvl="1" indent="-4572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B050"/>
                </a:solidFill>
                <a:latin typeface="Sylfaen" pitchFamily="18" charset="0"/>
              </a:rPr>
              <a:t>Reforestación: plantaciones, regeneración natural, SAF (MDL) ($840 Ha)</a:t>
            </a:r>
          </a:p>
          <a:p>
            <a:pPr marL="914400" lvl="1" indent="-4572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B050"/>
                </a:solidFill>
                <a:latin typeface="Sylfaen" pitchFamily="18" charset="0"/>
              </a:rPr>
              <a:t>Conservación de Bosques (REDD) ($64 Ha-A</a:t>
            </a:r>
            <a:r>
              <a:rPr lang="es-CR" b="1" dirty="0" err="1" smtClean="0">
                <a:solidFill>
                  <a:srgbClr val="00B050"/>
                </a:solidFill>
                <a:latin typeface="Sylfaen" pitchFamily="18" charset="0"/>
              </a:rPr>
              <a:t>ño</a:t>
            </a:r>
            <a:r>
              <a:rPr lang="es-CR" b="1" dirty="0" smtClean="0">
                <a:solidFill>
                  <a:srgbClr val="00B050"/>
                </a:solidFill>
                <a:latin typeface="Sylfaen" pitchFamily="18" charset="0"/>
              </a:rPr>
              <a:t>)</a:t>
            </a:r>
            <a:endParaRPr lang="es-MX" b="1" dirty="0">
              <a:solidFill>
                <a:srgbClr val="00B050"/>
              </a:solidFill>
              <a:latin typeface="Sylfae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CR" b="1" dirty="0">
                <a:solidFill>
                  <a:srgbClr val="00B050"/>
                </a:solidFill>
                <a:latin typeface="Sylfaen" pitchFamily="18" charset="0"/>
              </a:rPr>
              <a:t>2. Protección de agua para uso urbano </a:t>
            </a:r>
            <a:r>
              <a:rPr lang="es-CR" b="1" dirty="0" smtClean="0">
                <a:solidFill>
                  <a:srgbClr val="00B050"/>
                </a:solidFill>
                <a:latin typeface="Sylfaen" pitchFamily="18" charset="0"/>
              </a:rPr>
              <a:t>,rural </a:t>
            </a:r>
            <a:r>
              <a:rPr lang="es-CR" b="1" dirty="0">
                <a:solidFill>
                  <a:srgbClr val="00B050"/>
                </a:solidFill>
                <a:latin typeface="Sylfaen" pitchFamily="18" charset="0"/>
              </a:rPr>
              <a:t>o hidroeléctrico</a:t>
            </a:r>
            <a:r>
              <a:rPr lang="es-CR" b="1" dirty="0" smtClean="0">
                <a:solidFill>
                  <a:srgbClr val="00B050"/>
                </a:solidFill>
                <a:latin typeface="Sylfaen" pitchFamily="18" charset="0"/>
              </a:rPr>
              <a:t>. (LF)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CR" b="1" dirty="0">
                <a:solidFill>
                  <a:srgbClr val="00B050"/>
                </a:solidFill>
                <a:latin typeface="Sylfaen" pitchFamily="18" charset="0"/>
              </a:rPr>
              <a:t>	</a:t>
            </a:r>
            <a:r>
              <a:rPr lang="es-CR" b="1" dirty="0" smtClean="0">
                <a:solidFill>
                  <a:srgbClr val="00B050"/>
                </a:solidFill>
                <a:latin typeface="Sylfaen" pitchFamily="18" charset="0"/>
              </a:rPr>
              <a:t>Cuencas, acuíferos, ASP</a:t>
            </a:r>
            <a:endParaRPr lang="es-CR" b="1" dirty="0">
              <a:solidFill>
                <a:srgbClr val="00B050"/>
              </a:solidFill>
              <a:latin typeface="Sylfae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MX" b="1" dirty="0">
                <a:solidFill>
                  <a:srgbClr val="FFC000"/>
                </a:solidFill>
                <a:latin typeface="Sylfaen" pitchFamily="18" charset="0"/>
              </a:rPr>
              <a:t>3. Protección de la biodiversidad para conservarla y uso sostenible científico y farmacéutico, investigación y mejoramiento genético, protección de ecosistemas y formas de vida</a:t>
            </a:r>
            <a:r>
              <a:rPr lang="es-MX" b="1" dirty="0" smtClean="0">
                <a:solidFill>
                  <a:srgbClr val="FFC000"/>
                </a:solidFill>
                <a:latin typeface="Sylfaen" pitchFamily="18" charset="0"/>
              </a:rPr>
              <a:t>. ( LF, LDB)</a:t>
            </a:r>
            <a:endParaRPr lang="es-MX" b="1" dirty="0">
              <a:solidFill>
                <a:srgbClr val="FFC000"/>
              </a:solidFill>
              <a:latin typeface="Sylfae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CR" b="1" dirty="0">
                <a:solidFill>
                  <a:srgbClr val="FFC000"/>
                </a:solidFill>
                <a:latin typeface="Sylfaen" pitchFamily="18" charset="0"/>
              </a:rPr>
              <a:t>4. Belleza escénica natural para fines turísticos y científicos</a:t>
            </a:r>
            <a:r>
              <a:rPr lang="es-CR" b="1" dirty="0" smtClean="0">
                <a:solidFill>
                  <a:srgbClr val="FFC000"/>
                </a:solidFill>
                <a:latin typeface="Sylfaen" pitchFamily="18" charset="0"/>
              </a:rPr>
              <a:t>. (LF, SPN)</a:t>
            </a:r>
          </a:p>
          <a:p>
            <a:pPr algn="just">
              <a:spcBef>
                <a:spcPct val="50000"/>
              </a:spcBef>
            </a:pPr>
            <a:r>
              <a:rPr lang="es-CR" b="1" dirty="0" smtClean="0">
                <a:solidFill>
                  <a:srgbClr val="FF0000"/>
                </a:solidFill>
                <a:latin typeface="Sylfaen" pitchFamily="18" charset="0"/>
              </a:rPr>
              <a:t>5. Conservación y uso sostenible del suelo (LCUS)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CR" b="1" dirty="0">
                <a:solidFill>
                  <a:srgbClr val="FF0000"/>
                </a:solidFill>
                <a:latin typeface="Sylfaen" pitchFamily="18" charset="0"/>
              </a:rPr>
              <a:t>	</a:t>
            </a:r>
            <a:r>
              <a:rPr lang="es-CR" b="1" dirty="0" smtClean="0">
                <a:solidFill>
                  <a:srgbClr val="FF0000"/>
                </a:solidFill>
                <a:latin typeface="Sylfaen" pitchFamily="18" charset="0"/>
              </a:rPr>
              <a:t>Agricultura Orgánica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CR" b="1" dirty="0">
                <a:solidFill>
                  <a:srgbClr val="FF0000"/>
                </a:solidFill>
                <a:latin typeface="Sylfaen" pitchFamily="18" charset="0"/>
              </a:rPr>
              <a:t>	</a:t>
            </a:r>
            <a:r>
              <a:rPr lang="es-CR" b="1" dirty="0" smtClean="0">
                <a:solidFill>
                  <a:srgbClr val="FF0000"/>
                </a:solidFill>
                <a:latin typeface="Sylfaen" pitchFamily="18" charset="0"/>
              </a:rPr>
              <a:t>Agricultura sostenible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3838" y="507987"/>
            <a:ext cx="846296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_tradnl" sz="3600" dirty="0">
                <a:latin typeface="Tahoma" pitchFamily="34" charset="0"/>
              </a:rPr>
              <a:t>520 mil hectáreas con PSA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_tradnl" sz="3600" dirty="0">
                <a:latin typeface="Tahoma" pitchFamily="34" charset="0"/>
              </a:rPr>
              <a:t>entre 1997 - 2006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1625600"/>
          <a:ext cx="8969375" cy="4702175"/>
        </p:xfrm>
        <a:graphic>
          <a:graphicData uri="http://schemas.openxmlformats.org/presentationml/2006/ole">
            <p:oleObj spid="_x0000_s131074" name="Chart" r:id="rId3" imgW="5886602" imgH="30861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rafico_P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519113"/>
            <a:ext cx="10369550" cy="789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85784"/>
          </a:xfrm>
        </p:spPr>
        <p:txBody>
          <a:bodyPr/>
          <a:lstStyle/>
          <a:p>
            <a:r>
              <a:rPr lang="es-CR" sz="3600" dirty="0" smtClean="0"/>
              <a:t>Plan Nacional de Desarrollo 2006-2010</a:t>
            </a:r>
            <a:endParaRPr lang="es-C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072098"/>
          </a:xfrm>
        </p:spPr>
        <p:txBody>
          <a:bodyPr/>
          <a:lstStyle/>
          <a:p>
            <a:r>
              <a:rPr lang="es-ES" sz="2200" dirty="0"/>
              <a:t>Consolidar una visión de país y un mecanismo de coordinación interinstitucional para atender los retos del cambio climático en los diversos sectores del país (energía, uso del suelo, transporte, manejo de residuos, etc.).</a:t>
            </a:r>
            <a:endParaRPr lang="es-CR" sz="2200" dirty="0"/>
          </a:p>
          <a:p>
            <a:r>
              <a:rPr lang="es-CR" sz="2200" dirty="0" smtClean="0"/>
              <a:t>Desarrollar Políticas y Planes para garantizar gestión integrada de los recursos hídricos</a:t>
            </a:r>
          </a:p>
          <a:p>
            <a:r>
              <a:rPr lang="es-MX" sz="2200" dirty="0" smtClean="0"/>
              <a:t>Monitorear los impactos e incentivar la investigación para la reducción de la </a:t>
            </a:r>
            <a:r>
              <a:rPr lang="es-MX" sz="2200" b="1" dirty="0" smtClean="0"/>
              <a:t>vulnerabilidad </a:t>
            </a:r>
            <a:r>
              <a:rPr lang="es-MX" sz="2200" dirty="0" smtClean="0"/>
              <a:t>y la identificación de medidas de </a:t>
            </a:r>
            <a:r>
              <a:rPr lang="es-MX" sz="2200" b="1" dirty="0" smtClean="0"/>
              <a:t>adaptación</a:t>
            </a:r>
            <a:r>
              <a:rPr lang="es-MX" sz="2200" dirty="0" smtClean="0"/>
              <a:t> del sector hídrico al cambio climático. </a:t>
            </a:r>
          </a:p>
          <a:p>
            <a:pPr>
              <a:lnSpc>
                <a:spcPct val="90000"/>
              </a:lnSpc>
            </a:pPr>
            <a:r>
              <a:rPr lang="es-CR" sz="2200" b="1" i="1" dirty="0" smtClean="0"/>
              <a:t>Aumentar la superficie terrestre y marina destinada a conservación y desarrollo sostenible de la biodiversidad.</a:t>
            </a:r>
          </a:p>
          <a:p>
            <a:pPr>
              <a:lnSpc>
                <a:spcPct val="90000"/>
              </a:lnSpc>
            </a:pPr>
            <a:r>
              <a:rPr lang="es-CR" sz="2200" b="1" i="1" dirty="0" smtClean="0">
                <a:solidFill>
                  <a:srgbClr val="C00000"/>
                </a:solidFill>
              </a:rPr>
              <a:t>Fortalecer los mecanismos financieros para consolidar el Programa de Pagos por Servicios Ambientales en corredores biológicos</a:t>
            </a:r>
          </a:p>
          <a:p>
            <a:endParaRPr lang="es-MX" sz="2200" dirty="0" smtClean="0"/>
          </a:p>
          <a:p>
            <a:endParaRPr lang="es-CR" sz="2200" dirty="0" smtClean="0"/>
          </a:p>
          <a:p>
            <a:endParaRPr lang="es-CR" sz="22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1809</TotalTime>
  <Words>1553</Words>
  <Application>Microsoft PowerPoint</Application>
  <PresentationFormat>Presentación en pantalla (4:3)</PresentationFormat>
  <Paragraphs>145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Píxel</vt:lpstr>
      <vt:lpstr>Chart</vt:lpstr>
      <vt:lpstr>Taller Tendencias en la Implementación de  Pagos por Servicios Ambientales (PSA) en las Américas  Organización de Estados Americanos 12vo Congreso Internacional de Derecho Ambiental  Sao Paulo, Brasil  4 de Junio de 2008 </vt:lpstr>
      <vt:lpstr>Generalidades</vt:lpstr>
      <vt:lpstr>Diapositiva 3</vt:lpstr>
      <vt:lpstr>Diapositiva 4</vt:lpstr>
      <vt:lpstr>Diapositiva 5</vt:lpstr>
      <vt:lpstr>Diapositiva 6</vt:lpstr>
      <vt:lpstr>Diapositiva 7</vt:lpstr>
      <vt:lpstr>Diapositiva 8</vt:lpstr>
      <vt:lpstr>Plan Nacional de Desarrollo 2006-2010</vt:lpstr>
      <vt:lpstr>Diapositiva 10</vt:lpstr>
      <vt:lpstr>Paz con la Naturaleza: Elementos estratégicos</vt:lpstr>
      <vt:lpstr>Iniciativa Paz con la Naturaleza: Compromisos del Presidente</vt:lpstr>
      <vt:lpstr>      Sistemas ecológicos lénticos (lagos, lagunas, lagunetas)   44 cuerpos de agua, 14.3% del total de cuerpos de agua identificados a nivel nacional (308).  Sistemas ecológicos lóticos (ríos)   43 tipos (471.24 km lineales de cauces = 1223 Km2 en área de drenaje).  Especies endémicas de peces  5 especies endémicas de peces (2 áreas geográficas diferentes = 456 km2). 27.7% de las especies identificadas para Costa Rica (18).        </vt:lpstr>
      <vt:lpstr>Diapositiva 14</vt:lpstr>
      <vt:lpstr>Diapositiva 15</vt:lpstr>
      <vt:lpstr>Internalización de costos de protección del recurso hídrico en las tarifas de agua</vt:lpstr>
      <vt:lpstr>Diapositiva 17</vt:lpstr>
      <vt:lpstr>Uso imágenes de satélite</vt:lpstr>
      <vt:lpstr>Uso de herramientas:  (Google Earth)</vt:lpstr>
      <vt:lpstr>Porqué es una política de Estado y no simplemente un instrumento económico?</vt:lpstr>
      <vt:lpstr>Porqué es una política de Estado?</vt:lpstr>
      <vt:lpstr>Diapositiva 22</vt:lpstr>
      <vt:lpstr>Diapositiva 23</vt:lpstr>
      <vt:lpstr>Diapositiva 24</vt:lpstr>
      <vt:lpstr>Diapositiva 25</vt:lpstr>
    </vt:vector>
  </TitlesOfParts>
  <Company>ITDS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Financiando la respuesta al Cambio Climático</dc:title>
  <dc:creator>RICARDO ULATE</dc:creator>
  <cp:lastModifiedBy>Ricardo Ulate Ch.</cp:lastModifiedBy>
  <cp:revision>35</cp:revision>
  <dcterms:created xsi:type="dcterms:W3CDTF">2007-09-06T01:21:35Z</dcterms:created>
  <dcterms:modified xsi:type="dcterms:W3CDTF">2008-06-04T12:26:21Z</dcterms:modified>
</cp:coreProperties>
</file>