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85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6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7102475" cy="8991600"/>
  <p:defaultTextStyle>
    <a:defPPr>
      <a:defRPr lang="es-HN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993300"/>
    <a:srgbClr val="006600"/>
    <a:srgbClr val="000066"/>
    <a:srgbClr val="0080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576BE-4995-496D-811F-A341BEC33F6A}" type="slidenum">
              <a:rPr lang="es-HN"/>
              <a:pPr/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69CD5-B378-4C82-AC92-390B573324D3}" type="slidenum">
              <a:rPr lang="es-HN"/>
              <a:pPr/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2C2AA-7B5D-4F8D-8BEE-CD1CE2E65FC0}" type="slidenum">
              <a:rPr lang="es-HN"/>
              <a:pPr/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4B85044-F1E9-4362-89B4-31F69186D0CD}" type="slidenum">
              <a:rPr lang="es-HN"/>
              <a:pPr/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s-HN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88606C5-B6B6-43D0-B7AF-29D7730589DF}" type="slidenum">
              <a:rPr lang="es-HN"/>
              <a:pPr/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B4BB7-7FAF-4F20-9880-B65C0CBC330D}" type="slidenum">
              <a:rPr lang="es-HN"/>
              <a:pPr/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10D49-E2AF-4A22-98D4-EB7864B20B03}" type="slidenum">
              <a:rPr lang="es-HN"/>
              <a:pPr/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0ABD8-DDDC-42C0-9E3D-2B800AE8A45F}" type="slidenum">
              <a:rPr lang="es-HN"/>
              <a:pPr/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HN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HN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FE8D7-D680-4E33-AD20-7B6DBB0C17B1}" type="slidenum">
              <a:rPr lang="es-HN"/>
              <a:pPr/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HN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HN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EDD28-CCED-4ADF-890E-09B19220EBB5}" type="slidenum">
              <a:rPr lang="es-HN"/>
              <a:pPr/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HN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9F5C5-9AE4-4B08-A4C7-A3BC13FCD829}" type="slidenum">
              <a:rPr lang="es-HN"/>
              <a:pPr/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83C7F-27D2-45E0-97F0-B13C70D33CF9}" type="slidenum">
              <a:rPr lang="es-HN"/>
              <a:pPr/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F2D44-2B3D-42EF-AE8C-9E07C1C96952}" type="slidenum">
              <a:rPr lang="es-HN"/>
              <a:pPr/>
              <a:t>‹#›</a:t>
            </a:fld>
            <a:endParaRPr lang="es-H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HN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HN" smtClean="0"/>
              <a:t>Haga clic para modificar el estilo de texto del patrón</a:t>
            </a:r>
          </a:p>
          <a:p>
            <a:pPr lvl="1"/>
            <a:r>
              <a:rPr lang="es-HN" smtClean="0"/>
              <a:t>Segundo nivel</a:t>
            </a:r>
          </a:p>
          <a:p>
            <a:pPr lvl="2"/>
            <a:r>
              <a:rPr lang="es-HN" smtClean="0"/>
              <a:t>Tercer nivel</a:t>
            </a:r>
          </a:p>
          <a:p>
            <a:pPr lvl="3"/>
            <a:r>
              <a:rPr lang="es-HN" smtClean="0"/>
              <a:t>Cuarto nivel</a:t>
            </a:r>
          </a:p>
          <a:p>
            <a:pPr lvl="4"/>
            <a:r>
              <a:rPr lang="es-HN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H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H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74AD3DC-2F39-41D8-95F4-34EC51EF51F9}" type="slidenum">
              <a:rPr lang="es-HN"/>
              <a:pPr/>
              <a:t>‹#›</a:t>
            </a:fld>
            <a:endParaRPr lang="es-H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sicologiaaplicada@sulanet.ne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sicologiaaplicada@sulanet.net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sicologiaaplicada@sulanet.net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sicologiaaplicada@sulanet.net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sicologiaaplicada@sulanet.net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sicologiaaplicada@sulanet.net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sicologiaaplicada@sulanet.net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hyperlink" Target="mailto:psicologiaaplicada@sulanet.ne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sicologiaaplicada@sulanet.net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hyperlink" Target="mailto:psicologiaaplicada@sulanet.ne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psicologiaaplicada@sulanet.net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sicologiaaplicada@sulanet.ne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psicologiaaplicada@sulanet.net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psicologiaaplicada@sulanet.ne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psicologiaaplicada@sulanet.ne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psicologiaaplicada@sulanet.ne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psicologiaaplicada@sulanet.net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psicologiaaplicada@sulanet.net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psicologiaaplicada@sulanet.net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psicologiaaplicada@sulanet.net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psicologiaaplicada@sulanet.net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hyperlink" Target="mailto:psicologiaaplicada@sulanet.ne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psicologiaaplicada@sulanet.ne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psicologiaaplicada@sulanet.ne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sicologiaaplicada@sulanet.net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sicologiaaplicada@sulanet.net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psicologiaaplicada@sulanet.net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sicologiaaplicada@sulanet.net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psicologiaaplicada@sulanet.net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19200"/>
            <a:ext cx="7772400" cy="1676400"/>
          </a:xfrm>
          <a:ln w="38100">
            <a:solidFill>
              <a:srgbClr val="3366FF"/>
            </a:solidFill>
          </a:ln>
        </p:spPr>
        <p:txBody>
          <a:bodyPr/>
          <a:lstStyle/>
          <a:p>
            <a:r>
              <a:rPr lang="es-HN"/>
              <a:t>ENTREVISTAS DE SELECCION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86200"/>
            <a:ext cx="6781800" cy="1752600"/>
          </a:xfrm>
          <a:ln>
            <a:solidFill>
              <a:srgbClr val="3366FF"/>
            </a:solidFill>
          </a:ln>
        </p:spPr>
        <p:txBody>
          <a:bodyPr/>
          <a:lstStyle/>
          <a:p>
            <a:r>
              <a:rPr lang="es-HN"/>
              <a:t>El mejor personal para su operación se detecta en esta etapa del proceso de reclutamiento, selección, y colocación.</a:t>
            </a: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1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Psicología Aplicada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Tel: 9985-8357 E-Mail </a:t>
            </a:r>
            <a:r>
              <a:rPr kumimoji="0" lang="es-ES_tradn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psicologiaaplicada@sulanet.net</a:t>
            </a:r>
            <a:r>
              <a:rPr kumimoji="0" lang="es-ES_tradn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685800"/>
          </a:xfrm>
          <a:ln w="38100">
            <a:solidFill>
              <a:srgbClr val="008000"/>
            </a:solidFill>
          </a:ln>
        </p:spPr>
        <p:txBody>
          <a:bodyPr/>
          <a:lstStyle/>
          <a:p>
            <a:r>
              <a:rPr lang="es-ES_tradnl" b="1" dirty="0">
                <a:latin typeface="Arial" charset="0"/>
              </a:rPr>
              <a:t>A - El lenguaje corporal</a:t>
            </a:r>
            <a:endParaRPr lang="es-HN" b="1" dirty="0">
              <a:latin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3810000" cy="4800600"/>
          </a:xfrm>
          <a:ln>
            <a:solidFill>
              <a:srgbClr val="008000"/>
            </a:solidFill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es-ES_tradnl" sz="2800"/>
              <a:t>Existe una nueva ciencia se dedica a estudiar el lenguaje corporal, esta se basa en los patrones conductuales y comunicaciones no verbales. Es conocida como Kinetica. </a:t>
            </a:r>
            <a:endParaRPr lang="es-HN" sz="2800"/>
          </a:p>
        </p:txBody>
      </p:sp>
      <p:pic>
        <p:nvPicPr>
          <p:cNvPr id="11270" name="Picture 6" descr="C:\Users\ACER\Pictures\Galería multimedia de Microsoft\j0422879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754213"/>
            <a:ext cx="3810000" cy="2568773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0" y="1"/>
            <a:ext cx="9144000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Psicología Aplicada</a:t>
            </a:r>
          </a:p>
          <a:p>
            <a:pPr lvl="0" algn="ctr"/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Tel: 9985-8357 E-Mail 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psicologiaaplicada@sulanet.net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609600"/>
          </a:xfrm>
          <a:ln w="38100">
            <a:solidFill>
              <a:srgbClr val="FF6600"/>
            </a:solidFill>
          </a:ln>
        </p:spPr>
        <p:txBody>
          <a:bodyPr/>
          <a:lstStyle/>
          <a:p>
            <a:r>
              <a:rPr lang="es-ES_tradnl" dirty="0">
                <a:solidFill>
                  <a:schemeClr val="tx1"/>
                </a:solidFill>
              </a:rPr>
              <a:t>B - El Lenguaje Oral</a:t>
            </a:r>
            <a:endParaRPr lang="es-HN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ln>
            <a:solidFill>
              <a:srgbClr val="FF6600"/>
            </a:solidFill>
          </a:ln>
        </p:spPr>
        <p:txBody>
          <a:bodyPr/>
          <a:lstStyle/>
          <a:p>
            <a:r>
              <a:rPr lang="es-ES_tradnl" sz="2800"/>
              <a:t>En realidad al hablar de entrevistas de selección lo importante es notar como habla el candidato, articula adecuadamente las palabras? Usa un Lenguaje adecuado?</a:t>
            </a:r>
            <a:endParaRPr lang="es-HN" sz="2800"/>
          </a:p>
        </p:txBody>
      </p:sp>
      <p:pic>
        <p:nvPicPr>
          <p:cNvPr id="12299" name="Picture 11" descr="C:\Users\ACER\Pictures\Galería multimedia de Microsoft\j0285144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837688"/>
            <a:ext cx="3657600" cy="2401824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0" y="1"/>
            <a:ext cx="9144000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Psicología Aplicada</a:t>
            </a:r>
          </a:p>
          <a:p>
            <a:pPr lvl="0" algn="ctr"/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Tel: 9985-8357 E-Mail 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psicologiaaplicada@sulanet.net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762000"/>
          </a:xfrm>
          <a:ln w="38100">
            <a:solidFill>
              <a:srgbClr val="993366"/>
            </a:solidFill>
          </a:ln>
        </p:spPr>
        <p:txBody>
          <a:bodyPr/>
          <a:lstStyle/>
          <a:p>
            <a:r>
              <a:rPr lang="es-ES_tradnl" dirty="0">
                <a:solidFill>
                  <a:schemeClr val="tx1"/>
                </a:solidFill>
              </a:rPr>
              <a:t>“Conocer al candidato.”</a:t>
            </a:r>
            <a:endParaRPr lang="es-ES_tradnl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4267200"/>
          </a:xfrm>
          <a:ln>
            <a:solidFill>
              <a:srgbClr val="993366"/>
            </a:solidFill>
          </a:ln>
        </p:spPr>
        <p:txBody>
          <a:bodyPr/>
          <a:lstStyle/>
          <a:p>
            <a:r>
              <a:rPr lang="es-ES_tradnl" sz="2800"/>
              <a:t>La verdad es que 90 % de los problemas laborales se evitan</a:t>
            </a:r>
            <a:r>
              <a:rPr lang="es-ES_tradnl" sz="2800" b="1"/>
              <a:t> “No Contratandolos”</a:t>
            </a:r>
          </a:p>
          <a:p>
            <a:r>
              <a:rPr lang="es-ES_tradnl" sz="2800"/>
              <a:t>La Generales</a:t>
            </a:r>
          </a:p>
          <a:p>
            <a:r>
              <a:rPr lang="es-ES_tradnl" sz="2800"/>
              <a:t>Los Antecedentes Académicos o escolares</a:t>
            </a:r>
          </a:p>
          <a:p>
            <a:r>
              <a:rPr lang="es-ES_tradnl" sz="2800"/>
              <a:t>Aptitudes y Actitudes</a:t>
            </a:r>
          </a:p>
        </p:txBody>
      </p:sp>
      <p:pic>
        <p:nvPicPr>
          <p:cNvPr id="13317" name="Picture 5" descr="C:\Users\ACER\Pictures\Galería multimedia de Microsoft\j0430803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761654"/>
            <a:ext cx="3810000" cy="2553891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0" y="1"/>
            <a:ext cx="9144000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Psicología Aplicada</a:t>
            </a:r>
          </a:p>
          <a:p>
            <a:pPr lvl="0" algn="ctr"/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Tel: 9985-8357 E-Mail 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psicologiaaplicada@sulanet.net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990600"/>
          </a:xfrm>
          <a:ln w="38100">
            <a:solidFill>
              <a:srgbClr val="3366FF"/>
            </a:solidFill>
          </a:ln>
        </p:spPr>
        <p:txBody>
          <a:bodyPr/>
          <a:lstStyle/>
          <a:p>
            <a:r>
              <a:rPr lang="es-ES_tradnl" sz="4000" dirty="0">
                <a:solidFill>
                  <a:schemeClr val="tx1"/>
                </a:solidFill>
              </a:rPr>
              <a:t>A - Las "Generales" o datos Personales.</a:t>
            </a:r>
            <a:endParaRPr lang="es-ES_tradnl" sz="4000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2209800"/>
            <a:ext cx="3810000" cy="4191000"/>
          </a:xfrm>
          <a:ln>
            <a:solidFill>
              <a:srgbClr val="0000FF"/>
            </a:solidFill>
          </a:ln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ES_tradnl" sz="2400"/>
              <a:t>Inicie su entrevista exploratoria con los datos generales del candidato, su nombre, edad,  lugar de nacimiento, dirección, con quien vive......etc. Esto continua bajando tensión y le comienza a formar a usted una  imagen de candidato.</a:t>
            </a:r>
            <a:endParaRPr lang="es-ES_tradnl" sz="2800"/>
          </a:p>
        </p:txBody>
      </p:sp>
      <p:pic>
        <p:nvPicPr>
          <p:cNvPr id="14342" name="Picture 6" descr="C:\Users\ACER\Pictures\Galería multimedia de Microsoft\j0215993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2456" y="2209800"/>
            <a:ext cx="2456688" cy="36576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0" y="1"/>
            <a:ext cx="9144000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Psicología Aplicada</a:t>
            </a:r>
          </a:p>
          <a:p>
            <a:pPr lvl="0" algn="ctr"/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Tel: 9985-8357 E-Mail 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psicologiaaplicada@sulanet.net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990600"/>
          </a:xfrm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s-ES_tradnl" sz="3600" dirty="0">
                <a:latin typeface="Arial" charset="0"/>
              </a:rPr>
              <a:t>B - Los antecedentes Académicos o Escolares.</a:t>
            </a:r>
            <a:endParaRPr lang="es-ES_tradnl" sz="3600" b="1" dirty="0">
              <a:latin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4267200"/>
          </a:xfrm>
          <a:ln>
            <a:solidFill>
              <a:srgbClr val="FF0000"/>
            </a:solidFill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es-ES_tradnl" sz="2800"/>
              <a:t>Usted debe conocer que formación tiene el sujeto. Tiene primaria completa? Ciclo Común? Educación Media completa? formación Universitaria?</a:t>
            </a:r>
          </a:p>
        </p:txBody>
      </p:sp>
      <p:pic>
        <p:nvPicPr>
          <p:cNvPr id="15367" name="Picture 7" descr="C:\Users\ACER\Pictures\Galería multimedia de Microsoft\j0439409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43414"/>
            <a:ext cx="3810000" cy="2790371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0" y="1"/>
            <a:ext cx="9144000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Psicología Aplicada</a:t>
            </a:r>
          </a:p>
          <a:p>
            <a:pPr lvl="0" algn="ctr"/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Tel: 9985-8357 E-Mail 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psicologiaaplicada@sulanet.net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762000"/>
          </a:xfrm>
          <a:ln w="38100">
            <a:solidFill>
              <a:srgbClr val="000080"/>
            </a:solidFill>
          </a:ln>
        </p:spPr>
        <p:txBody>
          <a:bodyPr/>
          <a:lstStyle/>
          <a:p>
            <a:r>
              <a:rPr lang="es-ES_tradnl" dirty="0">
                <a:solidFill>
                  <a:schemeClr val="tx1"/>
                </a:solidFill>
              </a:rPr>
              <a:t>C - Aptitudes ….</a:t>
            </a:r>
            <a:endParaRPr lang="es-ES_tradnl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828800"/>
            <a:ext cx="4800600" cy="4495800"/>
          </a:xfrm>
          <a:ln>
            <a:solidFill>
              <a:srgbClr val="000080"/>
            </a:solidFill>
          </a:ln>
        </p:spPr>
        <p:txBody>
          <a:bodyPr/>
          <a:lstStyle/>
          <a:p>
            <a:pPr>
              <a:lnSpc>
                <a:spcPct val="160000"/>
              </a:lnSpc>
            </a:pPr>
            <a:r>
              <a:rPr lang="es-ES_tradnl" sz="2800"/>
              <a:t>APTITUD:  El que una persona posea una aptitud, significa simplemente que posee los requisitos necesarios para ejecutar alguna actividad.</a:t>
            </a:r>
          </a:p>
        </p:txBody>
      </p:sp>
      <p:pic>
        <p:nvPicPr>
          <p:cNvPr id="2" name="Picture 4" descr="C:\Users\ACER\Pictures\Galería multimedia de Microsoft\j0422754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3276600" cy="32766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0" y="1"/>
            <a:ext cx="9144000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Psicología Aplicada</a:t>
            </a:r>
          </a:p>
          <a:p>
            <a:pPr lvl="0" algn="ctr"/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Tel: 9985-8357 E-Mail 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psicologiaaplicada@sulanet.net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3048000" cy="762000"/>
          </a:xfrm>
        </p:spPr>
        <p:txBody>
          <a:bodyPr/>
          <a:lstStyle/>
          <a:p>
            <a:r>
              <a:rPr lang="es-ES_tradnl" sz="3200" dirty="0"/>
              <a:t>…...Y Actitudes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62400" y="762000"/>
            <a:ext cx="4800600" cy="5486400"/>
          </a:xfrm>
        </p:spPr>
        <p:txBody>
          <a:bodyPr/>
          <a:lstStyle/>
          <a:p>
            <a:r>
              <a:rPr lang="es-ES_tradnl" sz="2800" dirty="0"/>
              <a:t>Una Actitud, es la forma característica de actuar o responder ante un estimulo, persona, cosa o situación.</a:t>
            </a:r>
          </a:p>
          <a:p>
            <a:r>
              <a:rPr lang="es-ES_tradnl" sz="2800" dirty="0"/>
              <a:t>Son la suma total de inclinaciones y sentimientos, prejuicios o distorsiones, nociones preconcebidas, ideas, temores, amenazas y convicciones de un individuo acerca de cualquier asunto especifico.</a:t>
            </a:r>
          </a:p>
        </p:txBody>
      </p:sp>
      <p:graphicFrame>
        <p:nvGraphicFramePr>
          <p:cNvPr id="41984" name="Object 102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838200" y="1905000"/>
          <a:ext cx="2525713" cy="4572000"/>
        </p:xfrm>
        <a:graphic>
          <a:graphicData uri="http://schemas.openxmlformats.org/presentationml/2006/ole">
            <p:oleObj spid="_x0000_s37890" name="Imagen" r:id="rId3" imgW="3247200" imgH="5878800" progId="">
              <p:embed/>
            </p:oleObj>
          </a:graphicData>
        </a:graphic>
      </p:graphicFrame>
      <p:sp>
        <p:nvSpPr>
          <p:cNvPr id="5" name="4 Rectángulo"/>
          <p:cNvSpPr/>
          <p:nvPr/>
        </p:nvSpPr>
        <p:spPr>
          <a:xfrm>
            <a:off x="0" y="1"/>
            <a:ext cx="9144000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Psicología Aplicada</a:t>
            </a:r>
          </a:p>
          <a:p>
            <a:pPr lvl="0" algn="ctr"/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Tel: 9985-8357 E-Mail 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psicologiaaplicada@sulanet.net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762000"/>
          </a:xfrm>
          <a:ln w="38100">
            <a:solidFill>
              <a:schemeClr val="bg2"/>
            </a:solidFill>
          </a:ln>
        </p:spPr>
        <p:txBody>
          <a:bodyPr/>
          <a:lstStyle/>
          <a:p>
            <a:r>
              <a:rPr lang="es-ES_tradnl" b="1" u="sng" dirty="0"/>
              <a:t>Historial Laboral.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ln>
            <a:solidFill>
              <a:schemeClr val="bg2"/>
            </a:solidFill>
          </a:ln>
        </p:spPr>
        <p:txBody>
          <a:bodyPr/>
          <a:lstStyle/>
          <a:p>
            <a:r>
              <a:rPr lang="es-ES_tradnl" sz="2800"/>
              <a:t>Crealo, conocer los antecedentes laborales de sus candidatos le ahorrará una cantidad significativa de problemas.</a:t>
            </a:r>
          </a:p>
          <a:p>
            <a:r>
              <a:rPr lang="es-ES_tradnl" sz="2800"/>
              <a:t>Le ayudara además a efectuar mejor sus colocaciones.</a:t>
            </a:r>
          </a:p>
        </p:txBody>
      </p:sp>
      <p:pic>
        <p:nvPicPr>
          <p:cNvPr id="48129" name="Picture 1" descr="C:\Users\ACER\Pictures\Galería multimedia de Microsoft\j0439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9800"/>
            <a:ext cx="4000500" cy="32004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0" y="1"/>
            <a:ext cx="9144000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Psicología Aplicada</a:t>
            </a:r>
          </a:p>
          <a:p>
            <a:pPr lvl="0" algn="ctr"/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Tel: 9985-8357 E-Mail 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psicologiaaplicada@sulanet.net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762000"/>
          </a:xfrm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s-ES_tradnl" b="1" dirty="0">
                <a:latin typeface="Arial" charset="0"/>
              </a:rPr>
              <a:t>A - Tendencias.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4419600"/>
          </a:xfrm>
          <a:ln>
            <a:solidFill>
              <a:srgbClr val="008000"/>
            </a:solidFill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es-ES_tradnl" sz="2400"/>
              <a:t>Cuando exploramos el historial laboral de los candidatos, sobresalen detalles como la tendencia a trabajar en un tipo especifico de empleo, o la inestabilidad por el constante cambio de tipo de actividad a la cual se ha dedicado el sujeto.</a:t>
            </a:r>
            <a:endParaRPr lang="es-ES_tradnl" sz="2800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876800" y="2057400"/>
          <a:ext cx="3810000" cy="3981450"/>
        </p:xfrm>
        <a:graphic>
          <a:graphicData uri="http://schemas.openxmlformats.org/presentationml/2006/ole">
            <p:oleObj spid="_x0000_s19460" name="Imagen" r:id="rId3" imgW="3244320" imgH="3390840" progId="">
              <p:embed/>
            </p:oleObj>
          </a:graphicData>
        </a:graphic>
      </p:graphicFrame>
      <p:sp>
        <p:nvSpPr>
          <p:cNvPr id="5" name="4 Rectángulo"/>
          <p:cNvSpPr/>
          <p:nvPr/>
        </p:nvSpPr>
        <p:spPr>
          <a:xfrm>
            <a:off x="0" y="1"/>
            <a:ext cx="9144000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Psicología Aplicada</a:t>
            </a:r>
          </a:p>
          <a:p>
            <a:pPr lvl="0" algn="ctr"/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Tel: 9985-8357 E-Mail 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psicologiaaplicada@sulanet.net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685800"/>
          </a:xfrm>
          <a:ln w="38100">
            <a:solidFill>
              <a:srgbClr val="969696"/>
            </a:solidFill>
          </a:ln>
        </p:spPr>
        <p:txBody>
          <a:bodyPr/>
          <a:lstStyle/>
          <a:p>
            <a:r>
              <a:rPr lang="es-ES_tradnl" b="1" dirty="0">
                <a:latin typeface="Arial" charset="0"/>
              </a:rPr>
              <a:t>B - Antecedentes.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ln>
            <a:solidFill>
              <a:srgbClr val="969696"/>
            </a:solidFill>
          </a:ln>
        </p:spPr>
        <p:txBody>
          <a:bodyPr/>
          <a:lstStyle/>
          <a:p>
            <a:r>
              <a:rPr lang="es-ES_tradnl" sz="2800"/>
              <a:t>Es muy importante explorar el porque de los cambios laborales de un sujeto, trate de obtener información sobre lo que el alega como razones primordiales para cambiar de trabajo. </a:t>
            </a:r>
          </a:p>
        </p:txBody>
      </p:sp>
      <p:pic>
        <p:nvPicPr>
          <p:cNvPr id="2" name="Picture 4" descr="C:\Users\ACER\Pictures\Galería multimedia de Microsoft\j0422519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0539" y="1981200"/>
            <a:ext cx="2740521" cy="41148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0" y="1"/>
            <a:ext cx="9144000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Psicología Aplicada</a:t>
            </a:r>
          </a:p>
          <a:p>
            <a:pPr lvl="0" algn="ctr"/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Tel: 9985-8357 E-Mail 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psicologiaaplicada@sulanet.net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3657600" cy="1905000"/>
          </a:xfrm>
          <a:ln w="38100">
            <a:solidFill>
              <a:srgbClr val="FF9900"/>
            </a:solidFill>
          </a:ln>
        </p:spPr>
        <p:txBody>
          <a:bodyPr/>
          <a:lstStyle/>
          <a:p>
            <a:r>
              <a:rPr lang="es-ES" b="1" dirty="0" smtClean="0">
                <a:latin typeface="Arial" charset="0"/>
              </a:rPr>
              <a:t>Definir </a:t>
            </a:r>
            <a:r>
              <a:rPr lang="es-ES" b="1" dirty="0">
                <a:latin typeface="Arial" charset="0"/>
              </a:rPr>
              <a:t>lo</a:t>
            </a:r>
            <a:br>
              <a:rPr lang="es-ES" b="1" dirty="0">
                <a:latin typeface="Arial" charset="0"/>
              </a:rPr>
            </a:br>
            <a:r>
              <a:rPr lang="es-ES" b="1" dirty="0">
                <a:latin typeface="Arial" charset="0"/>
              </a:rPr>
              <a:t>que buscamos</a:t>
            </a:r>
            <a:r>
              <a:rPr lang="es-ES_tradnl" b="1" dirty="0"/>
              <a:t>.</a:t>
            </a:r>
            <a:endParaRPr lang="es-HN" b="1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685800"/>
            <a:ext cx="4038600" cy="5943600"/>
          </a:xfrm>
          <a:ln>
            <a:solidFill>
              <a:srgbClr val="FFCC00"/>
            </a:solidFill>
          </a:ln>
        </p:spPr>
        <p:txBody>
          <a:bodyPr/>
          <a:lstStyle/>
          <a:p>
            <a:pPr lvl="1">
              <a:lnSpc>
                <a:spcPct val="14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S_tradnl" b="1" u="sng" dirty="0">
                <a:latin typeface="Arial" charset="0"/>
              </a:rPr>
              <a:t>i - Descripción de puestos:</a:t>
            </a:r>
            <a:r>
              <a:rPr lang="es-ES_tradnl" b="1" i="1" dirty="0">
                <a:latin typeface="Arial" charset="0"/>
              </a:rPr>
              <a:t> </a:t>
            </a:r>
            <a:r>
              <a:rPr lang="es-ES_tradnl" i="1" dirty="0">
                <a:latin typeface="Arial" charset="0"/>
              </a:rPr>
              <a:t>Las descripciones y perfiles de puestos, son listas de los requisitos para ocupar un cargo y las tareas que debe ejecutar el empleado</a:t>
            </a:r>
            <a:endParaRPr lang="es-HN" sz="2400" dirty="0"/>
          </a:p>
        </p:txBody>
      </p:sp>
      <p:pic>
        <p:nvPicPr>
          <p:cNvPr id="4102" name="Picture 6" descr="C:\Users\ACER\Pictures\Galería multimedia de Microsoft\j0438585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185886"/>
            <a:ext cx="3810000" cy="2529114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0" y="1"/>
            <a:ext cx="9144000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Psicología Aplicada</a:t>
            </a:r>
          </a:p>
          <a:p>
            <a:pPr lvl="0" algn="ctr"/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Tel: 9985-8357 E-Mail 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psicologiaaplicada@sulanet.net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685800"/>
          </a:xfrm>
          <a:ln w="38100">
            <a:solidFill>
              <a:srgbClr val="008000"/>
            </a:solidFill>
          </a:ln>
        </p:spPr>
        <p:txBody>
          <a:bodyPr/>
          <a:lstStyle/>
          <a:p>
            <a:r>
              <a:rPr lang="es-ES_tradnl" b="1" u="sng" dirty="0">
                <a:solidFill>
                  <a:srgbClr val="008000"/>
                </a:solidFill>
              </a:rPr>
              <a:t>Factores a considerar.</a:t>
            </a:r>
            <a:endParaRPr lang="es-ES_tradnl" b="1" u="sng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724400" cy="4114800"/>
          </a:xfrm>
        </p:spPr>
        <p:txBody>
          <a:bodyPr/>
          <a:lstStyle/>
          <a:p>
            <a:r>
              <a:rPr lang="es-ES_tradnl" sz="2800"/>
              <a:t>Adaptabilidad</a:t>
            </a:r>
          </a:p>
          <a:p>
            <a:r>
              <a:rPr lang="es-ES_tradnl" sz="2800"/>
              <a:t>Preparación</a:t>
            </a:r>
          </a:p>
          <a:p>
            <a:r>
              <a:rPr lang="es-ES_tradnl" sz="2800"/>
              <a:t>Estabilidad</a:t>
            </a:r>
          </a:p>
          <a:p>
            <a:r>
              <a:rPr lang="es-ES_tradnl" sz="2800"/>
              <a:t>Apariencia</a:t>
            </a:r>
          </a:p>
          <a:p>
            <a:r>
              <a:rPr lang="es-ES_tradnl" sz="2800"/>
              <a:t>Orientación</a:t>
            </a:r>
          </a:p>
          <a:p>
            <a:r>
              <a:rPr lang="es-ES_tradnl" sz="2800"/>
              <a:t>Proyectos</a:t>
            </a:r>
          </a:p>
          <a:p>
            <a:r>
              <a:rPr lang="es-ES_tradnl" sz="2800"/>
              <a:t>Salud</a:t>
            </a:r>
          </a:p>
          <a:p>
            <a:r>
              <a:rPr lang="es-ES_tradnl" sz="2800"/>
              <a:t>Residencia y núcleo Familiar</a:t>
            </a:r>
          </a:p>
        </p:txBody>
      </p:sp>
      <p:pic>
        <p:nvPicPr>
          <p:cNvPr id="21509" name="Picture 5" descr="C:\Users\ACER\Pictures\Galería multimedia de Microsoft\j0422730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76400"/>
            <a:ext cx="3810000" cy="3810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0" y="1"/>
            <a:ext cx="9144000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Psicología Aplicada</a:t>
            </a:r>
          </a:p>
          <a:p>
            <a:pPr lvl="0" algn="ctr"/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Tel: 9985-8357 E-Mail 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psicologiaaplicada@sulanet.net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8600"/>
            <a:ext cx="3810000" cy="6324600"/>
          </a:xfrm>
          <a:ln w="38100">
            <a:solidFill>
              <a:srgbClr val="003300"/>
            </a:solidFill>
          </a:ln>
        </p:spPr>
        <p:txBody>
          <a:bodyPr/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s-ES_tradnl" b="1" dirty="0">
                <a:latin typeface="Arial" charset="0"/>
              </a:rPr>
              <a:t>A - Adaptabilidad</a:t>
            </a:r>
          </a:p>
          <a:p>
            <a:r>
              <a:rPr lang="es-ES_tradnl" dirty="0"/>
              <a:t>Un sujeto quien se advierte el esfuerzo normal de adaptación o que se muestra razonablemente </a:t>
            </a:r>
            <a:r>
              <a:rPr lang="es-ES_tradnl" dirty="0" smtClean="0"/>
              <a:t>seguro </a:t>
            </a:r>
            <a:r>
              <a:rPr lang="es-ES_tradnl" dirty="0"/>
              <a:t>de si mismo con Personalidad agradable, </a:t>
            </a:r>
            <a:r>
              <a:rPr lang="es-ES_tradnl" dirty="0" smtClean="0"/>
              <a:t>si se </a:t>
            </a:r>
            <a:r>
              <a:rPr lang="es-ES_tradnl" dirty="0"/>
              <a:t>adaptara mejor a su empresa.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228600"/>
            <a:ext cx="3962400" cy="6400800"/>
          </a:xfrm>
          <a:ln w="38100">
            <a:solidFill>
              <a:srgbClr val="003300"/>
            </a:solidFill>
          </a:ln>
        </p:spPr>
        <p:txBody>
          <a:bodyPr/>
          <a:lstStyle/>
          <a:p>
            <a:r>
              <a:rPr lang="es-ES_tradnl" b="1" dirty="0">
                <a:latin typeface="Arial" charset="0"/>
              </a:rPr>
              <a:t>B - Preparación</a:t>
            </a:r>
            <a:endParaRPr lang="es-ES_tradnl" dirty="0">
              <a:latin typeface="Courier New" pitchFamily="49" charset="0"/>
            </a:endParaRPr>
          </a:p>
          <a:p>
            <a:r>
              <a:rPr lang="es-ES_tradnl" dirty="0"/>
              <a:t>Posee o no la preparación  necesaria para el cargo solicitado. Esto determinara rápidamente si esta calificado o no para el puesto. La carencia de una preparación adecuada dificultara la ejecución del trabajo.</a:t>
            </a:r>
            <a:endParaRPr lang="es-ES_tradnl" dirty="0">
              <a:latin typeface="Courier New" pitchFamily="49" charset="0"/>
            </a:endParaRP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34000"/>
            <a:ext cx="3276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5257800"/>
            <a:ext cx="2133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 rot="16200000">
            <a:off x="-2157553" y="3071954"/>
            <a:ext cx="5029200" cy="561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Psicología Aplicada</a:t>
            </a:r>
          </a:p>
          <a:p>
            <a:pPr lvl="0" algn="ctr"/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Tel: 9985-8357 E-Mail 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psicologiaaplicada@sulanet.net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8600"/>
            <a:ext cx="3810000" cy="6400800"/>
          </a:xfrm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s-ES_tradnl" b="1">
                <a:latin typeface="Arial" charset="0"/>
              </a:rPr>
              <a:t>C - Estabilidad en el trabajo</a:t>
            </a:r>
          </a:p>
          <a:p>
            <a:pPr algn="just"/>
            <a:r>
              <a:rPr lang="es-ES_tradnl"/>
              <a:t>Es su inestabilidad injustificada ?</a:t>
            </a:r>
          </a:p>
          <a:p>
            <a:pPr algn="just"/>
            <a:r>
              <a:rPr lang="es-ES_tradnl"/>
              <a:t>Ha cambiado por motivos extraños a su persona y capacidad ?</a:t>
            </a:r>
          </a:p>
          <a:p>
            <a:pPr algn="just"/>
            <a:r>
              <a:rPr lang="es-ES_tradnl"/>
              <a:t> Cambios únicamente en función de ventajas económicas ?</a:t>
            </a:r>
            <a:endParaRPr lang="es-ES_tradnl">
              <a:latin typeface="Courier New" pitchFamily="49" charset="0"/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28600"/>
            <a:ext cx="4114800" cy="6400800"/>
          </a:xfrm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s-ES_tradnl" b="1">
                <a:latin typeface="Arial" charset="0"/>
              </a:rPr>
              <a:t>D - Apariencia Personal</a:t>
            </a:r>
          </a:p>
          <a:p>
            <a:r>
              <a:rPr lang="es-ES_tradnl"/>
              <a:t>Es su apariencia mala, descuidada o sucia.?</a:t>
            </a:r>
          </a:p>
          <a:p>
            <a:r>
              <a:rPr lang="es-ES_tradnl"/>
              <a:t>No existe evidencia de un cuidado especial de  apariencia personal ?</a:t>
            </a:r>
          </a:p>
          <a:p>
            <a:r>
              <a:rPr lang="es-ES_tradnl"/>
              <a:t> Es un candidato limpio y de buena apariencia personal ?</a:t>
            </a:r>
          </a:p>
        </p:txBody>
      </p:sp>
      <p:pic>
        <p:nvPicPr>
          <p:cNvPr id="54273" name="Picture 1" descr="C:\Users\ACER\Pictures\Galería multimedia de Microsoft\j0399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764228"/>
            <a:ext cx="1193230" cy="1788972"/>
          </a:xfrm>
          <a:prstGeom prst="rect">
            <a:avLst/>
          </a:prstGeom>
          <a:noFill/>
        </p:spPr>
      </p:pic>
      <p:pic>
        <p:nvPicPr>
          <p:cNvPr id="54274" name="Picture 2" descr="C:\Users\ACER\Pictures\Galería multimedia de Microsoft\j04385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8223" y="4343400"/>
            <a:ext cx="1526177" cy="2285999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 rot="16200000">
            <a:off x="-2157553" y="3071954"/>
            <a:ext cx="5029200" cy="561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Psicología Aplicada</a:t>
            </a:r>
          </a:p>
          <a:p>
            <a:pPr lvl="0" algn="ctr"/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Tel: 9985-8357 E-Mail 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psicologiaaplicada@sulanet.net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8600"/>
            <a:ext cx="3810000" cy="6400800"/>
          </a:xfrm>
          <a:ln w="38100">
            <a:solidFill>
              <a:srgbClr val="000080"/>
            </a:solidFill>
          </a:ln>
        </p:spPr>
        <p:txBody>
          <a:bodyPr/>
          <a:lstStyle/>
          <a:p>
            <a:r>
              <a:rPr lang="es-ES_tradnl" b="1">
                <a:latin typeface="Arial" charset="0"/>
              </a:rPr>
              <a:t>E - Orientación ocupacional</a:t>
            </a:r>
          </a:p>
          <a:p>
            <a:r>
              <a:rPr lang="es-ES_tradnl"/>
              <a:t>Sabe su candidato en que podría trabajar ?</a:t>
            </a:r>
          </a:p>
          <a:p>
            <a:r>
              <a:rPr lang="es-ES_tradnl"/>
              <a:t> Acepta cualquier empleo ?</a:t>
            </a:r>
          </a:p>
          <a:p>
            <a:r>
              <a:rPr lang="es-ES_tradnl"/>
              <a:t>Busca  un puesto semejante al que ha tenido anteriormente ?</a:t>
            </a:r>
          </a:p>
          <a:p>
            <a:r>
              <a:rPr lang="es-ES_tradnl"/>
              <a:t> Desea un puesto en su especialidad ?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28600"/>
            <a:ext cx="3810000" cy="6400800"/>
          </a:xfrm>
          <a:ln w="38100">
            <a:solidFill>
              <a:srgbClr val="000080"/>
            </a:solidFill>
          </a:ln>
        </p:spPr>
        <p:txBody>
          <a:bodyPr/>
          <a:lstStyle/>
          <a:p>
            <a:r>
              <a:rPr lang="es-ES_tradnl" b="1">
                <a:latin typeface="Arial" charset="0"/>
              </a:rPr>
              <a:t>F - Proyectos</a:t>
            </a:r>
          </a:p>
          <a:p>
            <a:r>
              <a:rPr lang="es-ES_tradnl"/>
              <a:t>Trate de conocer un poco sobre lo que su candidato aspira a mediano y largo plazo.</a:t>
            </a:r>
          </a:p>
          <a:p>
            <a:r>
              <a:rPr lang="es-ES_tradnl"/>
              <a:t> Tiene este planes concretos sobre su futuro ?</a:t>
            </a:r>
          </a:p>
          <a:p>
            <a:r>
              <a:rPr lang="es-ES_tradnl"/>
              <a:t>Cuanto tiempo espera trabajar con usted ?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5410200"/>
            <a:ext cx="228600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1" name="Picture 3" descr="C:\Users\ACER\Pictures\Galería multimedia de Microsoft\j04230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876800"/>
            <a:ext cx="1663303" cy="167640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 rot="16200000">
            <a:off x="-2157553" y="3071954"/>
            <a:ext cx="5029200" cy="561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Psicología Aplicada</a:t>
            </a:r>
          </a:p>
          <a:p>
            <a:pPr lvl="0" algn="ctr"/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Tel: 9985-8357 E-Mail 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psicologiaaplicada@sulanet.net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8600"/>
            <a:ext cx="3810000" cy="6400800"/>
          </a:xfrm>
          <a:ln w="38100">
            <a:solidFill>
              <a:srgbClr val="333300"/>
            </a:solidFill>
          </a:ln>
        </p:spPr>
        <p:txBody>
          <a:bodyPr/>
          <a:lstStyle/>
          <a:p>
            <a:r>
              <a:rPr lang="es-ES_tradnl" b="1">
                <a:latin typeface="Arial" charset="0"/>
              </a:rPr>
              <a:t>G  - Salud</a:t>
            </a:r>
          </a:p>
          <a:p>
            <a:pPr algn="just"/>
            <a:r>
              <a:rPr lang="es-ES_tradnl"/>
              <a:t>Explore si el candidato padece o ha padecido dolencias repetitivas.</a:t>
            </a:r>
          </a:p>
          <a:p>
            <a:pPr algn="just"/>
            <a:r>
              <a:rPr lang="es-ES_tradnl"/>
              <a:t>Episodios frecuentes pueden ser síntomas de algo mas delicado.</a:t>
            </a:r>
          </a:p>
          <a:p>
            <a:pPr algn="just"/>
            <a:r>
              <a:rPr lang="es-ES_tradnl"/>
              <a:t>Ha sido hospitalizado alguna vez ?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28600"/>
            <a:ext cx="3810000" cy="6400800"/>
          </a:xfrm>
          <a:ln w="38100">
            <a:solidFill>
              <a:srgbClr val="333300"/>
            </a:solidFill>
          </a:ln>
        </p:spPr>
        <p:txBody>
          <a:bodyPr/>
          <a:lstStyle/>
          <a:p>
            <a:r>
              <a:rPr lang="es-ES_tradnl" b="1">
                <a:latin typeface="Arial" charset="0"/>
              </a:rPr>
              <a:t>H - Residencia y núcleo familiar</a:t>
            </a:r>
          </a:p>
          <a:p>
            <a:pPr algn="just"/>
            <a:r>
              <a:rPr lang="es-ES_tradnl"/>
              <a:t>Trate de conocer con quien y donde vive</a:t>
            </a:r>
          </a:p>
          <a:p>
            <a:pPr algn="just"/>
            <a:r>
              <a:rPr lang="es-ES_tradnl"/>
              <a:t>Tiene familia en la ciudad ?</a:t>
            </a:r>
          </a:p>
          <a:p>
            <a:pPr algn="just"/>
            <a:r>
              <a:rPr lang="es-ES_tradnl"/>
              <a:t>Las personas con quienes vive serán una influencia positiva ?</a:t>
            </a:r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648200"/>
            <a:ext cx="3581400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5" name="Picture 1" descr="C:\Users\ACER\Pictures\Galería multimedia de Microsoft\j04009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724400"/>
            <a:ext cx="1215390" cy="156488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 rot="16200000">
            <a:off x="-2157553" y="3071954"/>
            <a:ext cx="5029200" cy="561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Psicología Aplicada</a:t>
            </a:r>
          </a:p>
          <a:p>
            <a:pPr lvl="0" algn="ctr"/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Tel: 9985-8357 E-Mail 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psicologiaaplicada@sulanet.net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4876800" cy="1143000"/>
          </a:xfrm>
          <a:ln w="38100">
            <a:solidFill>
              <a:srgbClr val="333399"/>
            </a:solidFill>
          </a:ln>
        </p:spPr>
        <p:txBody>
          <a:bodyPr/>
          <a:lstStyle/>
          <a:p>
            <a:r>
              <a:rPr lang="es-ES_tradnl" b="1" u="sng" dirty="0">
                <a:solidFill>
                  <a:srgbClr val="000066"/>
                </a:solidFill>
              </a:rPr>
              <a:t>Información para</a:t>
            </a:r>
            <a:br>
              <a:rPr lang="es-ES_tradnl" b="1" u="sng" dirty="0">
                <a:solidFill>
                  <a:srgbClr val="000066"/>
                </a:solidFill>
              </a:rPr>
            </a:br>
            <a:r>
              <a:rPr lang="es-ES_tradnl" b="1" u="sng" dirty="0">
                <a:solidFill>
                  <a:srgbClr val="000066"/>
                </a:solidFill>
              </a:rPr>
              <a:t> el entrevistado</a:t>
            </a:r>
            <a:endParaRPr lang="es-ES_tradnl" b="1" u="sng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609600"/>
            <a:ext cx="3352800" cy="5867400"/>
          </a:xfrm>
          <a:ln>
            <a:solidFill>
              <a:srgbClr val="333399"/>
            </a:solidFill>
          </a:ln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es-ES_tradnl" sz="2800" dirty="0"/>
              <a:t>Los candidatos siempre preguntan,  sea claro en lo que les dice, no ande con rodeos. Sea siempre sincero.</a:t>
            </a:r>
          </a:p>
          <a:p>
            <a:pPr algn="just">
              <a:lnSpc>
                <a:spcPct val="130000"/>
              </a:lnSpc>
            </a:pPr>
            <a:r>
              <a:rPr lang="es-ES_tradnl" sz="2800" dirty="0"/>
              <a:t>Se puede decir que si surge algo se le avisara. </a:t>
            </a:r>
            <a:r>
              <a:rPr lang="es-ES_tradnl" sz="2800" b="1" dirty="0"/>
              <a:t>NO</a:t>
            </a:r>
            <a:r>
              <a:rPr lang="es-ES_tradnl" sz="2800" dirty="0"/>
              <a:t> de falsas esperanzas.</a:t>
            </a:r>
          </a:p>
        </p:txBody>
      </p:sp>
      <p:pic>
        <p:nvPicPr>
          <p:cNvPr id="36865" name="Picture 1" descr="C:\Users\ACER\Pictures\Galería multimedia de Microsoft\j0409142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548" y="1981200"/>
            <a:ext cx="2736503" cy="41148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0" y="1"/>
            <a:ext cx="9144000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Psicología Aplicada</a:t>
            </a:r>
          </a:p>
          <a:p>
            <a:pPr lvl="0" algn="ctr"/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Tel: 9985-8357 E-Mail 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psicologiaaplicada@sulanet.net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u="sng">
                <a:solidFill>
                  <a:srgbClr val="000066"/>
                </a:solidFill>
              </a:rPr>
              <a:t>Comprobar la información</a:t>
            </a:r>
            <a:endParaRPr lang="es-ES_tradnl" b="1" u="sng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ln>
            <a:solidFill>
              <a:srgbClr val="000080"/>
            </a:solidFill>
          </a:ln>
        </p:spPr>
        <p:txBody>
          <a:bodyPr/>
          <a:lstStyle/>
          <a:p>
            <a:r>
              <a:rPr lang="es-ES_tradnl" sz="2800"/>
              <a:t>Usted tiene a su disposición la posibilidad de verificar la información que le dan sus candidatos mediante:</a:t>
            </a:r>
          </a:p>
          <a:p>
            <a:r>
              <a:rPr lang="es-ES_tradnl" sz="2800"/>
              <a:t>A) Documentos</a:t>
            </a:r>
          </a:p>
          <a:p>
            <a:r>
              <a:rPr lang="es-ES_tradnl" sz="2800"/>
              <a:t>B) Preguntas cruzadas</a:t>
            </a:r>
          </a:p>
        </p:txBody>
      </p:sp>
      <p:pic>
        <p:nvPicPr>
          <p:cNvPr id="38912" name="Picture 0" descr="C:\Users\ACER\Pictures\Galería multimedia de Microsoft\j0401570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769096"/>
            <a:ext cx="3810000" cy="253900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0" y="1"/>
            <a:ext cx="9144000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Psicología Aplicada</a:t>
            </a:r>
          </a:p>
          <a:p>
            <a:pPr lvl="0" algn="ctr"/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Tel: 9985-8357 E-Mail 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psicologiaaplicada@sulanet.net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762000"/>
          </a:xfrm>
          <a:ln w="38100">
            <a:solidFill>
              <a:srgbClr val="FF6600"/>
            </a:solidFill>
          </a:ln>
        </p:spPr>
        <p:txBody>
          <a:bodyPr/>
          <a:lstStyle/>
          <a:p>
            <a:r>
              <a:rPr lang="es-ES_tradnl" b="1" dirty="0">
                <a:latin typeface="Arial" charset="0"/>
              </a:rPr>
              <a:t>A - Documentos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133600"/>
            <a:ext cx="3810000" cy="4267200"/>
          </a:xfrm>
          <a:ln>
            <a:solidFill>
              <a:srgbClr val="FF6600"/>
            </a:solidFill>
          </a:ln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es-ES_tradnl" sz="2400"/>
              <a:t>Toda empresa solicita a sus candidatos presentar cierta documentación, esta es útil para confirmar lo que el candidato ha dicho.</a:t>
            </a:r>
          </a:p>
          <a:p>
            <a:pPr algn="just">
              <a:lnSpc>
                <a:spcPct val="130000"/>
              </a:lnSpc>
            </a:pPr>
            <a:r>
              <a:rPr lang="es-ES_tradnl" sz="2400"/>
              <a:t>Lo que se pone en las recomendaciones no siempre es comprobable</a:t>
            </a:r>
            <a:r>
              <a:rPr lang="es-ES_tradnl" sz="2800"/>
              <a:t>.</a:t>
            </a:r>
          </a:p>
          <a:p>
            <a:endParaRPr lang="es-ES_tradnl" sz="2800"/>
          </a:p>
        </p:txBody>
      </p:sp>
      <p:pic>
        <p:nvPicPr>
          <p:cNvPr id="58369" name="Picture 1" descr="C:\Users\ACER\Pictures\Galería multimedia de Microsoft\j0422127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33600"/>
            <a:ext cx="3810000" cy="3810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0" y="1"/>
            <a:ext cx="9144000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Psicología Aplicada</a:t>
            </a:r>
          </a:p>
          <a:p>
            <a:pPr lvl="0" algn="ctr"/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Tel: 9985-8357 E-Mail 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psicologiaaplicada@sulanet.net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762000"/>
          </a:xfrm>
          <a:ln w="38100">
            <a:solidFill>
              <a:srgbClr val="FF6600"/>
            </a:solidFill>
          </a:ln>
        </p:spPr>
        <p:txBody>
          <a:bodyPr/>
          <a:lstStyle/>
          <a:p>
            <a:r>
              <a:rPr lang="es-ES_tradnl" b="1" dirty="0">
                <a:latin typeface="Arial" charset="0"/>
              </a:rPr>
              <a:t>B - Preguntas cruzadas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ln>
            <a:solidFill>
              <a:srgbClr val="FF6600"/>
            </a:solidFill>
          </a:ln>
        </p:spPr>
        <p:txBody>
          <a:bodyPr/>
          <a:lstStyle/>
          <a:p>
            <a:r>
              <a:rPr lang="es-ES_tradnl" sz="2800"/>
              <a:t>Observe los documentos que presenta su candidato, trate de aclarar las incongruencias.</a:t>
            </a:r>
          </a:p>
          <a:p>
            <a:r>
              <a:rPr lang="es-ES_tradnl" sz="2800"/>
              <a:t>Repita preguntas formulandolas de otra manera mas adelante en la entrevista.</a:t>
            </a:r>
          </a:p>
        </p:txBody>
      </p:sp>
      <p:pic>
        <p:nvPicPr>
          <p:cNvPr id="57346" name="Picture 2" descr="C:\Users\ACER\Pictures\Galería multimedia de Microsoft\j0422965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33600"/>
            <a:ext cx="3810000" cy="3810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0" y="1"/>
            <a:ext cx="9144000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Psicología Aplicada</a:t>
            </a:r>
          </a:p>
          <a:p>
            <a:pPr lvl="0" algn="ctr"/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Tel: 9985-8357 E-Mail 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psicologiaaplicada@sulanet.net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219200"/>
          </a:xfrm>
          <a:ln w="38100">
            <a:solidFill>
              <a:srgbClr val="008000"/>
            </a:solidFill>
          </a:ln>
        </p:spPr>
        <p:txBody>
          <a:bodyPr/>
          <a:lstStyle/>
          <a:p>
            <a:r>
              <a:rPr lang="es-ES_tradnl" b="1" u="sng" dirty="0"/>
              <a:t>La responsabilidad del Entrevistador / Contratante</a:t>
            </a:r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1633538" y="1981200"/>
          <a:ext cx="1912937" cy="4114800"/>
        </p:xfrm>
        <a:graphic>
          <a:graphicData uri="http://schemas.openxmlformats.org/presentationml/2006/ole">
            <p:oleObj spid="_x0000_s34819" name="Imagen" r:id="rId3" imgW="1857600" imgH="3995640" progId="">
              <p:embed/>
            </p:oleObj>
          </a:graphicData>
        </a:graphic>
      </p:graphicFrame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286000"/>
            <a:ext cx="3810000" cy="4114800"/>
          </a:xfrm>
          <a:ln>
            <a:solidFill>
              <a:srgbClr val="008000"/>
            </a:solidFill>
          </a:ln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es-ES_tradnl" sz="2400" b="1"/>
              <a:t>Empresa:</a:t>
            </a:r>
            <a:r>
              <a:rPr lang="es-ES_tradnl" sz="2400"/>
              <a:t> Asegurar que se contratara personal idóneo.</a:t>
            </a:r>
          </a:p>
          <a:p>
            <a:pPr algn="just">
              <a:lnSpc>
                <a:spcPct val="110000"/>
              </a:lnSpc>
            </a:pPr>
            <a:r>
              <a:rPr lang="es-ES_tradnl" sz="2400" b="1"/>
              <a:t>Candidato:</a:t>
            </a:r>
            <a:r>
              <a:rPr lang="es-ES_tradnl" sz="2400"/>
              <a:t> Manejo ético de la información y trato equitativo y justo.</a:t>
            </a:r>
          </a:p>
          <a:p>
            <a:pPr algn="just">
              <a:lnSpc>
                <a:spcPct val="110000"/>
              </a:lnSpc>
            </a:pPr>
            <a:r>
              <a:rPr lang="es-ES_tradnl" sz="2400" b="1"/>
              <a:t>Empleado:</a:t>
            </a:r>
            <a:r>
              <a:rPr lang="es-ES_tradnl" sz="2400"/>
              <a:t> Adquirimos  responsabilidad por su futura estabilidad laboral.</a:t>
            </a:r>
            <a:endParaRPr lang="es-ES_tradnl" sz="2800"/>
          </a:p>
        </p:txBody>
      </p:sp>
      <p:sp>
        <p:nvSpPr>
          <p:cNvPr id="5" name="4 Rectángulo"/>
          <p:cNvSpPr/>
          <p:nvPr/>
        </p:nvSpPr>
        <p:spPr>
          <a:xfrm>
            <a:off x="0" y="1"/>
            <a:ext cx="9144000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Psicología Aplicada</a:t>
            </a:r>
          </a:p>
          <a:p>
            <a:pPr lvl="0" algn="ctr"/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Tel: 9985-8357 E-Mail 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psicologiaaplicada@sulanet.net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4267200" cy="838200"/>
          </a:xfrm>
          <a:ln w="38100">
            <a:solidFill>
              <a:srgbClr val="000080"/>
            </a:solidFill>
          </a:ln>
        </p:spPr>
        <p:txBody>
          <a:bodyPr/>
          <a:lstStyle/>
          <a:p>
            <a:r>
              <a:rPr lang="es-HN" dirty="0"/>
              <a:t>Que Buscamos 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76800" y="533400"/>
            <a:ext cx="3810000" cy="5791200"/>
          </a:xfrm>
          <a:ln>
            <a:solidFill>
              <a:srgbClr val="000080"/>
            </a:solidFill>
          </a:ln>
        </p:spPr>
        <p:txBody>
          <a:bodyPr/>
          <a:lstStyle/>
          <a:p>
            <a:r>
              <a:rPr lang="es-ES_tradnl" sz="2800" b="1" i="1" u="sng">
                <a:latin typeface="Arial" charset="0"/>
              </a:rPr>
              <a:t>ii - "Criterios de Selección”:</a:t>
            </a:r>
            <a:r>
              <a:rPr lang="es-ES_tradnl" sz="2800" b="1" i="1">
                <a:latin typeface="Arial" charset="0"/>
              </a:rPr>
              <a:t> </a:t>
            </a:r>
            <a:r>
              <a:rPr lang="es-ES_tradnl" sz="2800" i="1">
                <a:latin typeface="Arial" charset="0"/>
              </a:rPr>
              <a:t>Los criterios de selección, son otros factores que debemos considerar al momento de seleccionar candidatos, estos no son públicos, son confidenciales. Son solo para consumo interno.</a:t>
            </a:r>
            <a:endParaRPr lang="es-HN" sz="2400" i="1">
              <a:latin typeface="Arial" charset="0"/>
            </a:endParaRPr>
          </a:p>
        </p:txBody>
      </p:sp>
      <p:pic>
        <p:nvPicPr>
          <p:cNvPr id="5127" name="Picture 7" descr="C:\Users\ACER\Pictures\Galería multimedia de Microsoft\j040222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362200"/>
            <a:ext cx="3422889" cy="2746895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0" y="1"/>
            <a:ext cx="9144000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Psicología Aplicada</a:t>
            </a:r>
          </a:p>
          <a:p>
            <a:pPr lvl="0" algn="ctr"/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Tel: 9985-8357 E-Mail 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psicologiaaplicada@sulanet.net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  <a:ln w="38100">
            <a:solidFill>
              <a:srgbClr val="003300"/>
            </a:solidFill>
          </a:ln>
        </p:spPr>
        <p:txBody>
          <a:bodyPr/>
          <a:lstStyle/>
          <a:p>
            <a:r>
              <a:rPr lang="es-ES_tradnl" b="1" dirty="0">
                <a:latin typeface="Arial" charset="0"/>
              </a:rPr>
              <a:t>C - Prepararse para la entrevista</a:t>
            </a:r>
            <a:endParaRPr lang="es-HN" b="1" dirty="0">
              <a:latin typeface="Arial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209800"/>
            <a:ext cx="3733800" cy="4191000"/>
          </a:xfrm>
          <a:ln>
            <a:solidFill>
              <a:srgbClr val="003300"/>
            </a:solidFill>
          </a:ln>
        </p:spPr>
        <p:txBody>
          <a:bodyPr/>
          <a:lstStyle/>
          <a:p>
            <a:pPr>
              <a:lnSpc>
                <a:spcPct val="190000"/>
              </a:lnSpc>
            </a:pPr>
            <a:r>
              <a:rPr lang="es-ES_tradnl"/>
              <a:t>Preparación</a:t>
            </a:r>
          </a:p>
          <a:p>
            <a:pPr>
              <a:lnSpc>
                <a:spcPct val="190000"/>
              </a:lnSpc>
            </a:pPr>
            <a:r>
              <a:rPr lang="es-ES_tradnl"/>
              <a:t> Privacidad</a:t>
            </a:r>
          </a:p>
          <a:p>
            <a:pPr>
              <a:lnSpc>
                <a:spcPct val="190000"/>
              </a:lnSpc>
            </a:pPr>
            <a:r>
              <a:rPr lang="es-ES_tradnl"/>
              <a:t> Proactividad</a:t>
            </a:r>
          </a:p>
          <a:p>
            <a:pPr>
              <a:lnSpc>
                <a:spcPct val="190000"/>
              </a:lnSpc>
            </a:pPr>
            <a:r>
              <a:rPr lang="es-ES_tradnl"/>
              <a:t> Amabilidad</a:t>
            </a:r>
            <a:endParaRPr lang="es-HN" sz="2800"/>
          </a:p>
        </p:txBody>
      </p:sp>
      <p:pic>
        <p:nvPicPr>
          <p:cNvPr id="27649" name="Picture 1" descr="C:\Users\ACER\Pictures\Galería multimedia de Microsoft\j0422989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539" y="1981200"/>
            <a:ext cx="3178522" cy="41148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0" y="1"/>
            <a:ext cx="9144000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Psicología Aplicada</a:t>
            </a:r>
          </a:p>
          <a:p>
            <a:pPr lvl="0" algn="ctr"/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Tel: 9985-8357 E-Mail 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psicologiaaplicada@sulanet.net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ln w="31750">
            <a:solidFill>
              <a:schemeClr val="bg2"/>
            </a:solidFill>
          </a:ln>
        </p:spPr>
        <p:txBody>
          <a:bodyPr/>
          <a:lstStyle/>
          <a:p>
            <a:r>
              <a:rPr lang="es-ES_tradnl" dirty="0"/>
              <a:t>Como prepararse para su entrevista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ln>
            <a:solidFill>
              <a:schemeClr val="bg2"/>
            </a:solidFill>
          </a:ln>
        </p:spPr>
        <p:txBody>
          <a:bodyPr/>
          <a:lstStyle/>
          <a:p>
            <a:r>
              <a:rPr lang="es-ES_tradnl" sz="2800"/>
              <a:t>Familiaricese con el formato de Solicitud de empleo usado en su empresa.</a:t>
            </a:r>
          </a:p>
          <a:p>
            <a:r>
              <a:rPr lang="es-ES_tradnl" sz="2800"/>
              <a:t>Lea la solicitud de empleo o Curriculum del candidato</a:t>
            </a:r>
          </a:p>
          <a:p>
            <a:r>
              <a:rPr lang="es-ES_tradnl" sz="2800"/>
              <a:t>Use guías para sus entrevistas.</a:t>
            </a:r>
          </a:p>
        </p:txBody>
      </p:sp>
      <p:pic>
        <p:nvPicPr>
          <p:cNvPr id="35849" name="Picture 9" descr="C:\Users\ACER\Pictures\Galería multimedia de Microsoft\j0438528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9640" y="1981200"/>
            <a:ext cx="2747119" cy="41148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0" y="1"/>
            <a:ext cx="9144000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Psicología Aplicada</a:t>
            </a:r>
          </a:p>
          <a:p>
            <a:pPr lvl="0" algn="ctr"/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Tel: 9985-8357 E-Mail 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psicologiaaplicada@sulanet.net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990600"/>
          </a:xfrm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s-ES_tradnl" sz="4000" b="1" dirty="0">
                <a:latin typeface="Arial" charset="0"/>
              </a:rPr>
              <a:t>D - Como manejar el Estrés del candidato.</a:t>
            </a:r>
            <a:endParaRPr lang="es-HN" sz="4000" b="1" dirty="0"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es-ES_tradnl" sz="2400"/>
              <a:t>Es normal que toda persona que se va a una entrevista presente cierto grado de tensión, pregúntese usted mismo, “como fueron mis entrevistas cuando llegue a la empresa?” Recuerda si se sentía tenso?. </a:t>
            </a:r>
            <a:endParaRPr lang="es-HN" sz="2800"/>
          </a:p>
        </p:txBody>
      </p:sp>
      <p:pic>
        <p:nvPicPr>
          <p:cNvPr id="25604" name="Picture 4" descr="C:\Users\ACER\Pictures\Galería multimedia de Microsoft\j0414035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5712" y="2478024"/>
            <a:ext cx="2474976" cy="3121152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0" y="1"/>
            <a:ext cx="9144000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Psicología Aplicada</a:t>
            </a:r>
          </a:p>
          <a:p>
            <a:pPr lvl="0" algn="ctr"/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Tel: 9985-8357 E-Mail 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psicologiaaplicada@sulanet.net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ln w="38100" cmpd="dbl">
            <a:solidFill>
              <a:schemeClr val="tx2"/>
            </a:solidFill>
          </a:ln>
        </p:spPr>
        <p:txBody>
          <a:bodyPr/>
          <a:lstStyle/>
          <a:p>
            <a:r>
              <a:rPr lang="es-HN"/>
              <a:t>Cuanta tension sufren?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s-ES_tradnl" sz="2800"/>
              <a:t>En algunas oportunidades usted notara que los sujetos están bastante tensos durante sus entrevistas, y será necesario que usted haga algo para reducir esos niveles de tensión.</a:t>
            </a:r>
            <a:endParaRPr lang="es-HN" sz="2800"/>
          </a:p>
        </p:txBody>
      </p:sp>
      <p:pic>
        <p:nvPicPr>
          <p:cNvPr id="8197" name="Picture 5" descr="C:\Users\ACER\Pictures\Galería multimedia de Microsoft\j0409142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548" y="1981200"/>
            <a:ext cx="2736503" cy="41148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0" y="1"/>
            <a:ext cx="9144000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Psicología Aplicada</a:t>
            </a:r>
          </a:p>
          <a:p>
            <a:pPr lvl="0" algn="ctr"/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Tel: 9985-8357 E-Mail 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psicologiaaplicada@sulanet.net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838200"/>
          </a:xfrm>
          <a:ln w="38100">
            <a:solidFill>
              <a:srgbClr val="000080"/>
            </a:solidFill>
          </a:ln>
        </p:spPr>
        <p:txBody>
          <a:bodyPr/>
          <a:lstStyle/>
          <a:p>
            <a:r>
              <a:rPr lang="es-HN" dirty="0"/>
              <a:t>Para bajar la tensión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4419600"/>
          </a:xfrm>
          <a:ln>
            <a:solidFill>
              <a:srgbClr val="000080"/>
            </a:solidFill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es-ES_tradnl" sz="2800"/>
              <a:t>En ocasiones hablar sobre cosas no relacionadas con el trabajo, como el clima,  o los deportes, son útiles para crear un clima de confianza con el candidato.</a:t>
            </a:r>
          </a:p>
        </p:txBody>
      </p:sp>
      <p:pic>
        <p:nvPicPr>
          <p:cNvPr id="23553" name="Picture 1" descr="C:\Users\ACER\Pictures\Galería multimedia de Microsoft\j0422116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61940"/>
            <a:ext cx="3810000" cy="275332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0" y="1"/>
            <a:ext cx="9144000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Psicología Aplicada</a:t>
            </a:r>
          </a:p>
          <a:p>
            <a:pPr lvl="0" algn="ctr"/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Tel: 9985-8357 E-Mail 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psicologiaaplicada@sulanet.net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609600"/>
          </a:xfrm>
          <a:ln w="38100">
            <a:solidFill>
              <a:srgbClr val="993300"/>
            </a:solidFill>
          </a:ln>
        </p:spPr>
        <p:txBody>
          <a:bodyPr/>
          <a:lstStyle/>
          <a:p>
            <a:r>
              <a:rPr lang="es-ES_tradnl" dirty="0">
                <a:solidFill>
                  <a:schemeClr val="tx1"/>
                </a:solidFill>
              </a:rPr>
              <a:t>La conducta de los candidatos</a:t>
            </a:r>
            <a:endParaRPr lang="es-HN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810000" cy="4419600"/>
          </a:xfrm>
          <a:ln>
            <a:solidFill>
              <a:srgbClr val="008000"/>
            </a:solidFill>
          </a:ln>
        </p:spPr>
        <p:txBody>
          <a:bodyPr/>
          <a:lstStyle/>
          <a:p>
            <a:r>
              <a:rPr lang="es-HN" sz="2800"/>
              <a:t>Es necesario observar a los candidatos desde que caminan hacia nosotros. </a:t>
            </a:r>
          </a:p>
          <a:p>
            <a:r>
              <a:rPr lang="es-HN" sz="2800"/>
              <a:t>Dos aspectos de la conducta que revelan mucho son</a:t>
            </a:r>
          </a:p>
          <a:p>
            <a:pPr>
              <a:buFontTx/>
              <a:buChar char="1"/>
            </a:pPr>
            <a:r>
              <a:rPr lang="es-HN" sz="2800"/>
              <a:t>El leguaje corporal y</a:t>
            </a:r>
          </a:p>
          <a:p>
            <a:pPr>
              <a:buFontTx/>
              <a:buChar char="2"/>
            </a:pPr>
            <a:r>
              <a:rPr lang="es-HN" sz="2800"/>
              <a:t>El lenguaje oral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1"/>
            <a:ext cx="9144000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Psicología Aplicada</a:t>
            </a:r>
          </a:p>
          <a:p>
            <a:pPr lvl="0" algn="ctr"/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Tel: 9985-8357 E-Mail 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psicologiaaplicada@sulanet.net</a:t>
            </a:r>
            <a:r>
              <a:rPr lang="es-ES_tradnl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7" name="Picture 1" descr="C:\Documents and Settings\fshelton\Mis documentos\Mis imágenes\Galería multimedia de Microsoft\j0399307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800350"/>
            <a:ext cx="3810000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H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H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2176</TotalTime>
  <Words>1326</Words>
  <Application>Microsoft Office PowerPoint</Application>
  <PresentationFormat>On-screen Show (4:3)</PresentationFormat>
  <Paragraphs>164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Tema de Office</vt:lpstr>
      <vt:lpstr>Imagen</vt:lpstr>
      <vt:lpstr>ENTREVISTAS DE SELECCION</vt:lpstr>
      <vt:lpstr>Definir lo que buscamos.</vt:lpstr>
      <vt:lpstr>Que Buscamos ?</vt:lpstr>
      <vt:lpstr>C - Prepararse para la entrevista</vt:lpstr>
      <vt:lpstr>Como prepararse para su entrevista</vt:lpstr>
      <vt:lpstr>D - Como manejar el Estrés del candidato.</vt:lpstr>
      <vt:lpstr>Cuanta tension sufren?</vt:lpstr>
      <vt:lpstr>Para bajar la tensión</vt:lpstr>
      <vt:lpstr>La conducta de los candidatos</vt:lpstr>
      <vt:lpstr>A - El lenguaje corporal</vt:lpstr>
      <vt:lpstr>B - El Lenguaje Oral</vt:lpstr>
      <vt:lpstr>“Conocer al candidato.”</vt:lpstr>
      <vt:lpstr>A - Las "Generales" o datos Personales.</vt:lpstr>
      <vt:lpstr>B - Los antecedentes Académicos o Escolares.</vt:lpstr>
      <vt:lpstr>C - Aptitudes ….</vt:lpstr>
      <vt:lpstr>…...Y Actitudes</vt:lpstr>
      <vt:lpstr>Historial Laboral.</vt:lpstr>
      <vt:lpstr>A - Tendencias.</vt:lpstr>
      <vt:lpstr>B - Antecedentes.</vt:lpstr>
      <vt:lpstr>Factores a considerar.</vt:lpstr>
      <vt:lpstr>Slide 21</vt:lpstr>
      <vt:lpstr>Slide 22</vt:lpstr>
      <vt:lpstr>Slide 23</vt:lpstr>
      <vt:lpstr>Slide 24</vt:lpstr>
      <vt:lpstr>Información para  el entrevistado</vt:lpstr>
      <vt:lpstr>Comprobar la información</vt:lpstr>
      <vt:lpstr>A - Documentos</vt:lpstr>
      <vt:lpstr>B - Preguntas cruzadas</vt:lpstr>
      <vt:lpstr>La responsabilidad del Entrevistador / Contratante</vt:lpstr>
    </vt:vector>
  </TitlesOfParts>
  <Company>Ghost 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ENTREVISTAS DE SELECCION</dc:title>
  <dc:creator>Usuario Autorizado</dc:creator>
  <cp:lastModifiedBy>fshelton</cp:lastModifiedBy>
  <cp:revision>79</cp:revision>
  <cp:lastPrinted>2000-01-25T19:34:16Z</cp:lastPrinted>
  <dcterms:created xsi:type="dcterms:W3CDTF">2000-01-15T14:36:45Z</dcterms:created>
  <dcterms:modified xsi:type="dcterms:W3CDTF">2010-01-11T15:41:50Z</dcterms:modified>
</cp:coreProperties>
</file>