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6" r:id="rId2"/>
  </p:sldMasterIdLst>
  <p:notesMasterIdLst>
    <p:notesMasterId r:id="rId26"/>
  </p:notesMasterIdLst>
  <p:sldIdLst>
    <p:sldId id="354" r:id="rId3"/>
    <p:sldId id="391" r:id="rId4"/>
    <p:sldId id="406" r:id="rId5"/>
    <p:sldId id="393" r:id="rId6"/>
    <p:sldId id="394" r:id="rId7"/>
    <p:sldId id="407" r:id="rId8"/>
    <p:sldId id="396" r:id="rId9"/>
    <p:sldId id="397" r:id="rId10"/>
    <p:sldId id="398" r:id="rId11"/>
    <p:sldId id="399" r:id="rId12"/>
    <p:sldId id="400" r:id="rId13"/>
    <p:sldId id="408" r:id="rId14"/>
    <p:sldId id="359" r:id="rId15"/>
    <p:sldId id="373" r:id="rId16"/>
    <p:sldId id="372" r:id="rId17"/>
    <p:sldId id="377" r:id="rId18"/>
    <p:sldId id="369" r:id="rId19"/>
    <p:sldId id="388" r:id="rId20"/>
    <p:sldId id="390" r:id="rId21"/>
    <p:sldId id="405" r:id="rId22"/>
    <p:sldId id="409" r:id="rId23"/>
    <p:sldId id="386" r:id="rId24"/>
    <p:sldId id="410" r:id="rId25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CCFF"/>
    <a:srgbClr val="FF99FF"/>
    <a:srgbClr val="FF99CC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4" d="100"/>
          <a:sy n="104" d="100"/>
        </p:scale>
        <p:origin x="-96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9B8DF-FC07-41DF-B2DB-08956DD5503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099174B-887C-45AE-8D53-847EF4A9D1E9}">
      <dgm:prSet phldrT="[Text]" custT="1"/>
      <dgm:spPr>
        <a:solidFill>
          <a:schemeClr val="bg1">
            <a:lumMod val="50000"/>
            <a:alpha val="50000"/>
          </a:schemeClr>
        </a:solidFill>
      </dgm:spPr>
      <dgm:t>
        <a:bodyPr/>
        <a:lstStyle/>
        <a:p>
          <a:r>
            <a:rPr lang="es-SV" sz="1500" b="1" dirty="0" smtClean="0"/>
            <a:t>Sector Público</a:t>
          </a:r>
          <a:endParaRPr lang="en-US" sz="1500" b="1" dirty="0"/>
        </a:p>
      </dgm:t>
    </dgm:pt>
    <dgm:pt modelId="{D1C2DBC9-D909-4AA4-A19E-DFCFFDA3B29C}" type="parTrans" cxnId="{8BB53C0A-CABE-4618-BEC6-96BCC6768337}">
      <dgm:prSet/>
      <dgm:spPr/>
      <dgm:t>
        <a:bodyPr/>
        <a:lstStyle/>
        <a:p>
          <a:endParaRPr lang="en-US" sz="2400" b="1"/>
        </a:p>
      </dgm:t>
    </dgm:pt>
    <dgm:pt modelId="{8C38AE1B-7852-4CA1-B2C6-1AE9ADA4E666}" type="sibTrans" cxnId="{8BB53C0A-CABE-4618-BEC6-96BCC6768337}">
      <dgm:prSet/>
      <dgm:spPr/>
      <dgm:t>
        <a:bodyPr/>
        <a:lstStyle/>
        <a:p>
          <a:endParaRPr lang="en-US" sz="2400" b="1"/>
        </a:p>
      </dgm:t>
    </dgm:pt>
    <dgm:pt modelId="{5E8B8C96-38B7-42EA-91A5-977771283645}">
      <dgm:prSet phldrT="[Text]" custT="1"/>
      <dgm:spPr>
        <a:solidFill>
          <a:srgbClr val="0070C0">
            <a:alpha val="50000"/>
          </a:srgbClr>
        </a:solidFill>
      </dgm:spPr>
      <dgm:t>
        <a:bodyPr/>
        <a:lstStyle/>
        <a:p>
          <a:pPr algn="l"/>
          <a:r>
            <a:rPr lang="es-SV" sz="1500" b="1" dirty="0" smtClean="0"/>
            <a:t>Sector Financiero</a:t>
          </a:r>
          <a:endParaRPr lang="en-US" sz="1500" b="1" dirty="0"/>
        </a:p>
      </dgm:t>
    </dgm:pt>
    <dgm:pt modelId="{3E261A2C-C96A-4883-A1A5-93256718CEBA}" type="parTrans" cxnId="{0FF35B79-CAEC-4006-89AB-070583A1037E}">
      <dgm:prSet/>
      <dgm:spPr/>
      <dgm:t>
        <a:bodyPr/>
        <a:lstStyle/>
        <a:p>
          <a:endParaRPr lang="en-US" sz="2400" b="1"/>
        </a:p>
      </dgm:t>
    </dgm:pt>
    <dgm:pt modelId="{303D3566-D2B1-448C-B985-0B2AB4486DB4}" type="sibTrans" cxnId="{0FF35B79-CAEC-4006-89AB-070583A1037E}">
      <dgm:prSet/>
      <dgm:spPr/>
      <dgm:t>
        <a:bodyPr/>
        <a:lstStyle/>
        <a:p>
          <a:endParaRPr lang="en-US" sz="2400" b="1"/>
        </a:p>
      </dgm:t>
    </dgm:pt>
    <dgm:pt modelId="{777730D8-BE28-41DC-8CDF-3E53D71E06C4}">
      <dgm:prSet phldrT="[Text]" custT="1"/>
      <dgm:spPr>
        <a:solidFill>
          <a:schemeClr val="bg1">
            <a:lumMod val="50000"/>
            <a:alpha val="50000"/>
          </a:schemeClr>
        </a:solidFill>
      </dgm:spPr>
      <dgm:t>
        <a:bodyPr/>
        <a:lstStyle/>
        <a:p>
          <a:r>
            <a:rPr lang="es-SV" sz="1500" b="1" dirty="0" smtClean="0"/>
            <a:t>Sector privado</a:t>
          </a:r>
          <a:endParaRPr lang="en-US" sz="1500" b="1" dirty="0"/>
        </a:p>
      </dgm:t>
    </dgm:pt>
    <dgm:pt modelId="{7C3ED1D0-3DD6-4691-ACE3-EA9DB563C092}" type="parTrans" cxnId="{984D8D2E-82ED-41DB-8241-0734C3EB9403}">
      <dgm:prSet/>
      <dgm:spPr/>
      <dgm:t>
        <a:bodyPr/>
        <a:lstStyle/>
        <a:p>
          <a:endParaRPr lang="en-US"/>
        </a:p>
      </dgm:t>
    </dgm:pt>
    <dgm:pt modelId="{6F6A3C69-BE66-4754-94E6-8C0C02F123E4}" type="sibTrans" cxnId="{984D8D2E-82ED-41DB-8241-0734C3EB9403}">
      <dgm:prSet/>
      <dgm:spPr/>
      <dgm:t>
        <a:bodyPr/>
        <a:lstStyle/>
        <a:p>
          <a:endParaRPr lang="en-US"/>
        </a:p>
      </dgm:t>
    </dgm:pt>
    <dgm:pt modelId="{18064F16-998D-452C-9D2C-720EA79F9651}" type="pres">
      <dgm:prSet presAssocID="{B399B8DF-FC07-41DF-B2DB-08956DD55036}" presName="compositeShape" presStyleCnt="0">
        <dgm:presLayoutVars>
          <dgm:chMax val="7"/>
          <dgm:dir/>
          <dgm:resizeHandles val="exact"/>
        </dgm:presLayoutVars>
      </dgm:prSet>
      <dgm:spPr/>
    </dgm:pt>
    <dgm:pt modelId="{66931481-1137-477B-8761-539E49E9931A}" type="pres">
      <dgm:prSet presAssocID="{F099174B-887C-45AE-8D53-847EF4A9D1E9}" presName="circ1" presStyleLbl="vennNode1" presStyleIdx="0" presStyleCnt="3" custScaleX="91906" custScaleY="84291" custLinFactNeighborX="2089" custLinFactNeighborY="8036"/>
      <dgm:spPr/>
      <dgm:t>
        <a:bodyPr/>
        <a:lstStyle/>
        <a:p>
          <a:endParaRPr lang="en-US"/>
        </a:p>
      </dgm:t>
    </dgm:pt>
    <dgm:pt modelId="{EA01E401-C155-4F0F-811E-3DDB54875ADC}" type="pres">
      <dgm:prSet presAssocID="{F099174B-887C-45AE-8D53-847EF4A9D1E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198A4-6BCF-4266-8B38-C98FC3E46B45}" type="pres">
      <dgm:prSet presAssocID="{5E8B8C96-38B7-42EA-91A5-977771283645}" presName="circ2" presStyleLbl="vennNode1" presStyleIdx="1" presStyleCnt="3" custScaleX="96371" custScaleY="92391"/>
      <dgm:spPr/>
      <dgm:t>
        <a:bodyPr/>
        <a:lstStyle/>
        <a:p>
          <a:endParaRPr lang="en-US"/>
        </a:p>
      </dgm:t>
    </dgm:pt>
    <dgm:pt modelId="{79E44773-A29E-416A-9703-9BA3B963C117}" type="pres">
      <dgm:prSet presAssocID="{5E8B8C96-38B7-42EA-91A5-9777712836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A935D-CB7D-43D4-B179-5F6A20D833F4}" type="pres">
      <dgm:prSet presAssocID="{777730D8-BE28-41DC-8CDF-3E53D71E06C4}" presName="circ3" presStyleLbl="vennNode1" presStyleIdx="2" presStyleCnt="3"/>
      <dgm:spPr/>
      <dgm:t>
        <a:bodyPr/>
        <a:lstStyle/>
        <a:p>
          <a:endParaRPr lang="en-US"/>
        </a:p>
      </dgm:t>
    </dgm:pt>
    <dgm:pt modelId="{83AE08CB-A230-4FDB-A3CF-2A66A82EE838}" type="pres">
      <dgm:prSet presAssocID="{777730D8-BE28-41DC-8CDF-3E53D71E06C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41A1B-BDDD-4D67-9BF9-567DE5074BCA}" type="presOf" srcId="{B399B8DF-FC07-41DF-B2DB-08956DD55036}" destId="{18064F16-998D-452C-9D2C-720EA79F9651}" srcOrd="0" destOrd="0" presId="urn:microsoft.com/office/officeart/2005/8/layout/venn1"/>
    <dgm:cxn modelId="{37CB69D0-15F2-4D78-B1FB-0811591D3023}" type="presOf" srcId="{777730D8-BE28-41DC-8CDF-3E53D71E06C4}" destId="{83AE08CB-A230-4FDB-A3CF-2A66A82EE838}" srcOrd="1" destOrd="0" presId="urn:microsoft.com/office/officeart/2005/8/layout/venn1"/>
    <dgm:cxn modelId="{D99C83F5-0BD7-47D4-936D-41B8DC614581}" type="presOf" srcId="{777730D8-BE28-41DC-8CDF-3E53D71E06C4}" destId="{D55A935D-CB7D-43D4-B179-5F6A20D833F4}" srcOrd="0" destOrd="0" presId="urn:microsoft.com/office/officeart/2005/8/layout/venn1"/>
    <dgm:cxn modelId="{D7A05DCA-AE63-4A5F-AB26-C3B893A392F8}" type="presOf" srcId="{5E8B8C96-38B7-42EA-91A5-977771283645}" destId="{F30198A4-6BCF-4266-8B38-C98FC3E46B45}" srcOrd="0" destOrd="0" presId="urn:microsoft.com/office/officeart/2005/8/layout/venn1"/>
    <dgm:cxn modelId="{571008FD-C6A5-4494-8F69-C35ED681393E}" type="presOf" srcId="{F099174B-887C-45AE-8D53-847EF4A9D1E9}" destId="{66931481-1137-477B-8761-539E49E9931A}" srcOrd="0" destOrd="0" presId="urn:microsoft.com/office/officeart/2005/8/layout/venn1"/>
    <dgm:cxn modelId="{BF9C5512-C686-4C51-87DB-4F70031075A5}" type="presOf" srcId="{5E8B8C96-38B7-42EA-91A5-977771283645}" destId="{79E44773-A29E-416A-9703-9BA3B963C117}" srcOrd="1" destOrd="0" presId="urn:microsoft.com/office/officeart/2005/8/layout/venn1"/>
    <dgm:cxn modelId="{0FF35B79-CAEC-4006-89AB-070583A1037E}" srcId="{B399B8DF-FC07-41DF-B2DB-08956DD55036}" destId="{5E8B8C96-38B7-42EA-91A5-977771283645}" srcOrd="1" destOrd="0" parTransId="{3E261A2C-C96A-4883-A1A5-93256718CEBA}" sibTransId="{303D3566-D2B1-448C-B985-0B2AB4486DB4}"/>
    <dgm:cxn modelId="{340BC51D-9C36-4447-BD5F-12A463CC76A9}" type="presOf" srcId="{F099174B-887C-45AE-8D53-847EF4A9D1E9}" destId="{EA01E401-C155-4F0F-811E-3DDB54875ADC}" srcOrd="1" destOrd="0" presId="urn:microsoft.com/office/officeart/2005/8/layout/venn1"/>
    <dgm:cxn modelId="{984D8D2E-82ED-41DB-8241-0734C3EB9403}" srcId="{B399B8DF-FC07-41DF-B2DB-08956DD55036}" destId="{777730D8-BE28-41DC-8CDF-3E53D71E06C4}" srcOrd="2" destOrd="0" parTransId="{7C3ED1D0-3DD6-4691-ACE3-EA9DB563C092}" sibTransId="{6F6A3C69-BE66-4754-94E6-8C0C02F123E4}"/>
    <dgm:cxn modelId="{8BB53C0A-CABE-4618-BEC6-96BCC6768337}" srcId="{B399B8DF-FC07-41DF-B2DB-08956DD55036}" destId="{F099174B-887C-45AE-8D53-847EF4A9D1E9}" srcOrd="0" destOrd="0" parTransId="{D1C2DBC9-D909-4AA4-A19E-DFCFFDA3B29C}" sibTransId="{8C38AE1B-7852-4CA1-B2C6-1AE9ADA4E666}"/>
    <dgm:cxn modelId="{12D08C2B-96DB-465F-8C12-642ABBD16883}" type="presParOf" srcId="{18064F16-998D-452C-9D2C-720EA79F9651}" destId="{66931481-1137-477B-8761-539E49E9931A}" srcOrd="0" destOrd="0" presId="urn:microsoft.com/office/officeart/2005/8/layout/venn1"/>
    <dgm:cxn modelId="{C7106488-2029-4FB9-B196-133189EDDAA4}" type="presParOf" srcId="{18064F16-998D-452C-9D2C-720EA79F9651}" destId="{EA01E401-C155-4F0F-811E-3DDB54875ADC}" srcOrd="1" destOrd="0" presId="urn:microsoft.com/office/officeart/2005/8/layout/venn1"/>
    <dgm:cxn modelId="{F584312C-FF03-4257-BB2B-94FB1F2000CF}" type="presParOf" srcId="{18064F16-998D-452C-9D2C-720EA79F9651}" destId="{F30198A4-6BCF-4266-8B38-C98FC3E46B45}" srcOrd="2" destOrd="0" presId="urn:microsoft.com/office/officeart/2005/8/layout/venn1"/>
    <dgm:cxn modelId="{F8E9FD76-74A8-4E82-A312-9D7A8614ACC4}" type="presParOf" srcId="{18064F16-998D-452C-9D2C-720EA79F9651}" destId="{79E44773-A29E-416A-9703-9BA3B963C117}" srcOrd="3" destOrd="0" presId="urn:microsoft.com/office/officeart/2005/8/layout/venn1"/>
    <dgm:cxn modelId="{4FEE725D-B329-4FBD-BD5E-372EC0606F15}" type="presParOf" srcId="{18064F16-998D-452C-9D2C-720EA79F9651}" destId="{D55A935D-CB7D-43D4-B179-5F6A20D833F4}" srcOrd="4" destOrd="0" presId="urn:microsoft.com/office/officeart/2005/8/layout/venn1"/>
    <dgm:cxn modelId="{919E1B4E-C30C-4FB6-9D4A-5F34EB5D14E7}" type="presParOf" srcId="{18064F16-998D-452C-9D2C-720EA79F9651}" destId="{83AE08CB-A230-4FDB-A3CF-2A66A82EE83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31481-1137-477B-8761-539E49E9931A}">
      <dsp:nvSpPr>
        <dsp:cNvPr id="0" name=""/>
        <dsp:cNvSpPr/>
      </dsp:nvSpPr>
      <dsp:spPr>
        <a:xfrm>
          <a:off x="733678" y="726292"/>
          <a:ext cx="1563524" cy="1433976"/>
        </a:xfrm>
        <a:prstGeom prst="ellipse">
          <a:avLst/>
        </a:prstGeom>
        <a:solidFill>
          <a:schemeClr val="bg1">
            <a:lumMod val="5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500" b="1" kern="1200" dirty="0" smtClean="0"/>
            <a:t>Sector Público</a:t>
          </a:r>
          <a:endParaRPr lang="en-US" sz="1500" b="1" kern="1200" dirty="0"/>
        </a:p>
      </dsp:txBody>
      <dsp:txXfrm>
        <a:off x="942148" y="977238"/>
        <a:ext cx="1146584" cy="645289"/>
      </dsp:txXfrm>
    </dsp:sp>
    <dsp:sp modelId="{F30198A4-6BCF-4266-8B38-C98FC3E46B45}">
      <dsp:nvSpPr>
        <dsp:cNvPr id="0" name=""/>
        <dsp:cNvSpPr/>
      </dsp:nvSpPr>
      <dsp:spPr>
        <a:xfrm>
          <a:off x="1274018" y="1583946"/>
          <a:ext cx="1639484" cy="1571775"/>
        </a:xfrm>
        <a:prstGeom prst="ellipse">
          <a:avLst/>
        </a:prstGeom>
        <a:solidFill>
          <a:srgbClr val="0070C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500" b="1" kern="1200" dirty="0" smtClean="0"/>
            <a:t>Sector Financiero</a:t>
          </a:r>
          <a:endParaRPr lang="en-US" sz="1500" b="1" kern="1200" dirty="0"/>
        </a:p>
      </dsp:txBody>
      <dsp:txXfrm>
        <a:off x="1775427" y="1989988"/>
        <a:ext cx="983690" cy="864476"/>
      </dsp:txXfrm>
    </dsp:sp>
    <dsp:sp modelId="{D55A935D-CB7D-43D4-B179-5F6A20D833F4}">
      <dsp:nvSpPr>
        <dsp:cNvPr id="0" name=""/>
        <dsp:cNvSpPr/>
      </dsp:nvSpPr>
      <dsp:spPr>
        <a:xfrm>
          <a:off x="15434" y="1519223"/>
          <a:ext cx="1701221" cy="1701221"/>
        </a:xfrm>
        <a:prstGeom prst="ellipse">
          <a:avLst/>
        </a:prstGeom>
        <a:solidFill>
          <a:schemeClr val="bg1">
            <a:lumMod val="5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500" b="1" kern="1200" dirty="0" smtClean="0"/>
            <a:t>Sector privado</a:t>
          </a:r>
          <a:endParaRPr lang="en-US" sz="1500" b="1" kern="1200" dirty="0"/>
        </a:p>
      </dsp:txBody>
      <dsp:txXfrm>
        <a:off x="175632" y="1958705"/>
        <a:ext cx="1020733" cy="93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5752F-51F1-4BA0-BD7C-79F2DD958BD9}" type="datetimeFigureOut">
              <a:rPr lang="es-HN" smtClean="0"/>
              <a:t>26/10/2016</a:t>
            </a:fld>
            <a:endParaRPr lang="es-H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53671-B32B-4C97-A1D4-37CA956418F4}" type="slidenum">
              <a:rPr lang="es-HN" smtClean="0"/>
              <a:t>‹#›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44000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H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3561B-8E49-4674-88FF-AF1D03119260}" type="slidenum">
              <a:rPr lang="es-HN" smtClean="0"/>
              <a:pPr>
                <a:defRPr/>
              </a:pPr>
              <a:t>1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73081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HN" altLang="es-H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AE0705-6C61-4A97-94C2-7448682E1B11}" type="slidenum">
              <a:rPr lang="es-HN" altLang="es-HN"/>
              <a:pPr eaLnBrk="1" hangingPunct="1">
                <a:spcBef>
                  <a:spcPct val="0"/>
                </a:spcBef>
              </a:pPr>
              <a:t>4</a:t>
            </a:fld>
            <a:endParaRPr lang="es-HN" altLang="es-HN"/>
          </a:p>
        </p:txBody>
      </p:sp>
    </p:spTree>
    <p:extLst>
      <p:ext uri="{BB962C8B-B14F-4D97-AF65-F5344CB8AC3E}">
        <p14:creationId xmlns:p14="http://schemas.microsoft.com/office/powerpoint/2010/main" val="316736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HN" dirty="0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B5BD54A-FCCD-49D9-B4C0-F1B6D5E7BDE0}" type="slidenum">
              <a:rPr lang="es-HN" altLang="es-HN"/>
              <a:pPr>
                <a:spcBef>
                  <a:spcPct val="0"/>
                </a:spcBef>
              </a:pPr>
              <a:t>8</a:t>
            </a:fld>
            <a:endParaRPr lang="es-HN" altLang="es-HN"/>
          </a:p>
        </p:txBody>
      </p:sp>
    </p:spTree>
    <p:extLst>
      <p:ext uri="{BB962C8B-B14F-4D97-AF65-F5344CB8AC3E}">
        <p14:creationId xmlns:p14="http://schemas.microsoft.com/office/powerpoint/2010/main" val="28660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HN" altLang="es-MX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75E449-FCDE-45DD-BCA7-EAE259C6D350}" type="slidenum">
              <a:rPr lang="es-HN" altLang="es-HN">
                <a:latin typeface="Calibri" panose="020F0502020204030204" pitchFamily="34" charset="0"/>
              </a:rPr>
              <a:pPr eaLnBrk="1" hangingPunct="1"/>
              <a:t>9</a:t>
            </a:fld>
            <a:endParaRPr lang="es-HN" altLang="es-H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6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H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3561B-8E49-4674-88FF-AF1D03119260}" type="slidenum">
              <a:rPr lang="es-HN" smtClean="0"/>
              <a:pPr>
                <a:defRPr/>
              </a:pPr>
              <a:t>23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09371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55B7-3FFD-4DA2-83DB-65BAD3F37D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E936-E891-420E-B620-23C2B79E0970}" type="slidenum">
              <a:rPr lang="es-H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0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F4F1D-264E-4FF6-B3B0-B30D9F8B56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3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B005B8-1470-4FB0-A84C-571144C141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8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7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6BAB3-3F81-42C4-A30D-97B8BBEC6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1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6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2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139B5-CEDE-4DCB-B33C-C9E0A2A1BF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61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81C714-BC7C-4165-BD19-72AB2C6B33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7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5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BD161-AF65-4780-8296-4D51178D72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3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pción12-2 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H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FD85-AE97-4FFA-B255-9730F7EEC9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124F-F4E8-47D6-8AD2-506C3734E3DA}" type="slidenum">
              <a:rPr lang="es-H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7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3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3695-651C-4B44-A2FE-9FC00286E6EE}" type="datetime1">
              <a:rPr lang="en-US" smtClean="0"/>
              <a:t>10/26/2016</a:t>
            </a:fld>
            <a:endParaRPr lang="es-H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511F-526C-44F8-8F0E-FEC48AB09BF3}" type="slidenum">
              <a:rPr lang="es-HN"/>
              <a:pPr>
                <a:defRPr/>
              </a:pPr>
              <a:t>‹#›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3674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0D851-FB3C-4E17-9133-1B006BCCC06A}" type="datetime1">
              <a:rPr lang="en-US" smtClean="0"/>
              <a:t>10/26/2016</a:t>
            </a:fld>
            <a:endParaRPr lang="es-GT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06426-4327-4FE1-A518-F3B265D2817F}" type="slidenum">
              <a:rPr lang="es-GT" smtClean="0"/>
              <a:t>‹#›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1226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4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fld id="{2DDE059D-0FFB-450E-BA64-7E0358512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1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18B88-B8D4-4440-A8C1-3906B17534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2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BE3DA6FF-B786-4425-A796-BE19870FCD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56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571F6-7E93-4147-91BB-8BE5362240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2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06D-F318-4994-AB8C-4E964AD492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7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H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9DFAB1-526D-4C45-8D90-3F90D32B8F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0C2A59-87AC-410E-965F-CEBF34DC35B2}" type="slidenum">
              <a:rPr lang="es-H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Opción12 PowerPoint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85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01" r:id="rId3"/>
    <p:sldLayoutId id="214748373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H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HN" smtClean="0"/>
              <a:t>Click to edit Master text styles</a:t>
            </a:r>
          </a:p>
          <a:p>
            <a:pPr lvl="1"/>
            <a:r>
              <a:rPr lang="en-US" altLang="es-HN" smtClean="0"/>
              <a:t>Second level</a:t>
            </a:r>
          </a:p>
          <a:p>
            <a:pPr lvl="2"/>
            <a:r>
              <a:rPr lang="en-US" altLang="es-HN" smtClean="0"/>
              <a:t>Third level</a:t>
            </a:r>
          </a:p>
          <a:p>
            <a:pPr lvl="3"/>
            <a:r>
              <a:rPr lang="en-US" altLang="es-HN" smtClean="0"/>
              <a:t>Fourth level</a:t>
            </a:r>
          </a:p>
          <a:p>
            <a:pPr lvl="4"/>
            <a:r>
              <a:rPr lang="en-US" altLang="es-H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00A6FB5-AAD7-40B4-B383-9579AF9D2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10/26/2016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F10C2A59-87AC-410E-965F-CEBF34DC35B2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16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jpeg"/><Relationship Id="rId5" Type="http://schemas.openxmlformats.org/officeDocument/2006/relationships/slide" Target="slide12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emf"/><Relationship Id="rId7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png"/><Relationship Id="rId18" Type="http://schemas.openxmlformats.org/officeDocument/2006/relationships/image" Target="../media/image29.jpg"/><Relationship Id="rId3" Type="http://schemas.openxmlformats.org/officeDocument/2006/relationships/image" Target="../media/image17.jpeg"/><Relationship Id="rId21" Type="http://schemas.openxmlformats.org/officeDocument/2006/relationships/image" Target="../media/image32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emf"/><Relationship Id="rId11" Type="http://schemas.openxmlformats.org/officeDocument/2006/relationships/image" Target="../media/image5.png"/><Relationship Id="rId5" Type="http://schemas.openxmlformats.org/officeDocument/2006/relationships/image" Target="../media/image19.jpeg"/><Relationship Id="rId15" Type="http://schemas.openxmlformats.org/officeDocument/2006/relationships/image" Target="../media/image10.gif"/><Relationship Id="rId23" Type="http://schemas.openxmlformats.org/officeDocument/2006/relationships/image" Target="../media/image16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7.png"/><Relationship Id="rId2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076325"/>
            <a:ext cx="9144000" cy="2625725"/>
          </a:xfrm>
          <a:prstGeom prst="rect">
            <a:avLst/>
          </a:prstGeom>
          <a:solidFill>
            <a:srgbClr val="FFCC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702050"/>
            <a:ext cx="9144000" cy="315595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076325"/>
          </a:xfrm>
          <a:prstGeom prst="rect">
            <a:avLst/>
          </a:prstGeom>
          <a:solidFill>
            <a:srgbClr val="000066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HN" sz="2000" b="1" dirty="0"/>
              <a:t>BANCO CENTROAMERICANO DE INTEGRACIÓN ECONÓMICA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14288" y="6415088"/>
            <a:ext cx="9129712" cy="442912"/>
          </a:xfrm>
          <a:prstGeom prst="rect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HN" dirty="0" smtClean="0"/>
              <a:t>Octubre 2016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86600" y="1076325"/>
            <a:ext cx="2057400" cy="26257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86600" y="4129088"/>
            <a:ext cx="2057400" cy="2300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39688" y="1663640"/>
            <a:ext cx="70516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3000" b="1" dirty="0">
                <a:latin typeface="+mn-lt"/>
              </a:rPr>
              <a:t>Programa Regional </a:t>
            </a:r>
            <a:r>
              <a:rPr lang="es-MX" sz="3000" b="1" dirty="0" smtClean="0">
                <a:latin typeface="+mn-lt"/>
              </a:rPr>
              <a:t>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4000" b="1" dirty="0" smtClean="0">
                <a:solidFill>
                  <a:srgbClr val="FF33CC"/>
                </a:solidFill>
                <a:latin typeface="+mn-lt"/>
              </a:rPr>
              <a:t>F</a:t>
            </a:r>
            <a:r>
              <a:rPr lang="es-MX" sz="3000" b="1" dirty="0" smtClean="0">
                <a:latin typeface="+mn-lt"/>
              </a:rPr>
              <a:t>inanciamiento </a:t>
            </a:r>
            <a:r>
              <a:rPr lang="es-MX" sz="4000" b="1" dirty="0" smtClean="0">
                <a:solidFill>
                  <a:srgbClr val="FF33CC"/>
                </a:solidFill>
                <a:latin typeface="+mn-lt"/>
              </a:rPr>
              <a:t>E</a:t>
            </a:r>
            <a:r>
              <a:rPr lang="es-MX" sz="3000" b="1" dirty="0" smtClean="0">
                <a:latin typeface="+mn-lt"/>
              </a:rPr>
              <a:t>mpresarial para </a:t>
            </a:r>
            <a:r>
              <a:rPr lang="es-MX" sz="4000" b="1" dirty="0" smtClean="0">
                <a:solidFill>
                  <a:srgbClr val="FF33CC"/>
                </a:solidFill>
                <a:latin typeface="+mn-lt"/>
              </a:rPr>
              <a:t>M</a:t>
            </a:r>
            <a:r>
              <a:rPr lang="es-MX" sz="3000" b="1" dirty="0" smtClean="0">
                <a:latin typeface="+mn-lt"/>
              </a:rPr>
              <a:t>ujeres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3000" b="1" dirty="0" smtClean="0">
                <a:latin typeface="+mn-lt"/>
              </a:rPr>
              <a:t>-</a:t>
            </a:r>
            <a:r>
              <a:rPr lang="es-MX" sz="3000" b="1" dirty="0" smtClean="0">
                <a:solidFill>
                  <a:srgbClr val="FF33CC"/>
                </a:solidFill>
                <a:latin typeface="+mn-lt"/>
              </a:rPr>
              <a:t> FEM </a:t>
            </a:r>
            <a:r>
              <a:rPr lang="es-MX" sz="3000" b="1" dirty="0" smtClean="0">
                <a:latin typeface="+mn-lt"/>
              </a:rPr>
              <a:t>-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288" y="3714353"/>
            <a:ext cx="9129712" cy="866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7065963" y="3713163"/>
            <a:ext cx="2051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HN" altLang="es-HN" sz="1200" b="1" u="sng" dirty="0">
                <a:solidFill>
                  <a:schemeClr val="bg1"/>
                </a:solidFill>
                <a:latin typeface="Calibri" pitchFamily="34" charset="0"/>
              </a:rPr>
              <a:t>ESTRATEGIA BCIE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HN" altLang="es-HN" sz="1200" b="1" dirty="0">
                <a:solidFill>
                  <a:schemeClr val="bg1"/>
                </a:solidFill>
                <a:latin typeface="Calibri" pitchFamily="34" charset="0"/>
              </a:rPr>
              <a:t>INTERMEDIACIÓN FINANCIERA Y FINANZAS PARA EL DESARROLLO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697413" y="3716338"/>
            <a:ext cx="1143000" cy="83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713163"/>
            <a:ext cx="1796395" cy="85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http://wqce.sica.int/imagenes/l_portal/l_cenpromyp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51" y="3727053"/>
            <a:ext cx="85305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33" y="3717032"/>
            <a:ext cx="619551" cy="84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NU Mujeres - Entidad de las Naciones Unidas para la Igualdad de Género y el Empoderamiento de las Mujer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1"/>
          <a:stretch/>
        </p:blipFill>
        <p:spPr bwMode="auto">
          <a:xfrm>
            <a:off x="4921939" y="3909943"/>
            <a:ext cx="1234237" cy="4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4" r="9293"/>
          <a:stretch/>
        </p:blipFill>
        <p:spPr bwMode="auto">
          <a:xfrm>
            <a:off x="7091363" y="1076325"/>
            <a:ext cx="2052638" cy="261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4555" r="13759"/>
          <a:stretch/>
        </p:blipFill>
        <p:spPr bwMode="auto">
          <a:xfrm>
            <a:off x="7091364" y="4581128"/>
            <a:ext cx="2025650" cy="183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sica.int/commca/imagenes/head_commca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68" b="17462"/>
          <a:stretch/>
        </p:blipFill>
        <p:spPr bwMode="auto">
          <a:xfrm>
            <a:off x="3923928" y="3773908"/>
            <a:ext cx="864096" cy="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redcamif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16479"/>
            <a:ext cx="1206326" cy="60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T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61" y="3866512"/>
            <a:ext cx="1333083" cy="5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4511F-526C-44F8-8F0E-FEC48AB09BF3}" type="slidenum">
              <a:rPr lang="es-HN" smtClean="0"/>
              <a:pPr>
                <a:defRPr/>
              </a:pPr>
              <a:t>1</a:t>
            </a:fld>
            <a:endParaRPr lang="es-HN" dirty="0"/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1741" y="5005625"/>
            <a:ext cx="7051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 dirty="0" smtClean="0">
                <a:latin typeface="+mn-lt"/>
              </a:rPr>
              <a:t>Diálogo </a:t>
            </a:r>
            <a:r>
              <a:rPr lang="es-MX" sz="2000" b="1" dirty="0">
                <a:latin typeface="+mn-lt"/>
              </a:rPr>
              <a:t>Interamericano de Altas </a:t>
            </a:r>
            <a:r>
              <a:rPr lang="es-MX" sz="2000" b="1" dirty="0" smtClean="0">
                <a:latin typeface="+mn-lt"/>
              </a:rPr>
              <a:t>Autoridades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 dirty="0" smtClean="0">
                <a:latin typeface="+mn-lt"/>
              </a:rPr>
              <a:t>de </a:t>
            </a:r>
            <a:r>
              <a:rPr lang="es-MX" sz="2000" b="1" dirty="0">
                <a:latin typeface="+mn-lt"/>
              </a:rPr>
              <a:t>Micro, Pequeña y Mediana </a:t>
            </a:r>
            <a:r>
              <a:rPr lang="es-MX" sz="2000" b="1" dirty="0" smtClean="0">
                <a:latin typeface="+mn-lt"/>
              </a:rPr>
              <a:t>Empresa,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 dirty="0" smtClean="0">
                <a:latin typeface="+mn-lt"/>
              </a:rPr>
              <a:t>Organizado por la OEA</a:t>
            </a:r>
          </a:p>
        </p:txBody>
      </p:sp>
    </p:spTree>
    <p:extLst>
      <p:ext uri="{BB962C8B-B14F-4D97-AF65-F5344CB8AC3E}">
        <p14:creationId xmlns:p14="http://schemas.microsoft.com/office/powerpoint/2010/main" val="2030641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963989" y="1285875"/>
            <a:ext cx="4646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HN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12709"/>
          <a:stretch>
            <a:fillRect/>
          </a:stretch>
        </p:blipFill>
        <p:spPr bwMode="auto">
          <a:xfrm>
            <a:off x="5458171" y="1285875"/>
            <a:ext cx="1185619" cy="110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71" y="2600147"/>
            <a:ext cx="1200601" cy="107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95" y="1292386"/>
            <a:ext cx="1471134" cy="11033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850" y="198438"/>
            <a:ext cx="8229600" cy="1143000"/>
          </a:xfrm>
        </p:spPr>
        <p:txBody>
          <a:bodyPr/>
          <a:lstStyle/>
          <a:p>
            <a:r>
              <a:rPr lang="es-SV" altLang="es-MX" b="1" smtClean="0">
                <a:solidFill>
                  <a:schemeClr val="bg1"/>
                </a:solidFill>
              </a:rPr>
              <a:t>Productos Financieros Intermediados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20688" y="365125"/>
            <a:ext cx="794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s-HN" altLang="es-HN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Áreas Atendidas a través de la LGC</a:t>
            </a:r>
          </a:p>
        </p:txBody>
      </p:sp>
      <p:pic>
        <p:nvPicPr>
          <p:cNvPr id="19" name="Imagen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85" y="2466098"/>
            <a:ext cx="1611233" cy="12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 descr="DSC_26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00" y="3864884"/>
            <a:ext cx="1380001" cy="103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0" descr="comercio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95" y="5151846"/>
            <a:ext cx="1409805" cy="108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71" y="3916825"/>
            <a:ext cx="12931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3206" y="5051254"/>
            <a:ext cx="1503103" cy="11824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7150" y="26233"/>
            <a:ext cx="810191" cy="108025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39750" y="1503363"/>
            <a:ext cx="8147050" cy="45259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buChar char=""/>
            </a:pPr>
            <a:r>
              <a:rPr lang="es-SV" altLang="es-MX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Microfinanzas</a:t>
            </a:r>
            <a:r>
              <a:rPr lang="es-SV" altLang="es-MX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SV" altLang="es-MX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PYMES</a:t>
            </a:r>
          </a:p>
          <a:p>
            <a:pPr marL="273050" indent="-273050">
              <a:buChar char=""/>
            </a:pPr>
            <a:r>
              <a:rPr lang="es-SV" altLang="es-MX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Emprendedores</a:t>
            </a:r>
          </a:p>
          <a:p>
            <a:pPr marL="273050" indent="-273050">
              <a:buFont typeface="Wingdings 3" pitchFamily="18" charset="2"/>
              <a:buChar char=""/>
            </a:pPr>
            <a:r>
              <a:rPr lang="es-SV" altLang="es-MX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</a:t>
            </a:r>
          </a:p>
          <a:p>
            <a:pPr marL="273050" indent="-273050">
              <a:buFont typeface="Wingdings 3" pitchFamily="18" charset="2"/>
              <a:buChar char=""/>
            </a:pPr>
            <a:r>
              <a:rPr lang="es-SV" altLang="es-MX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Sectores Productivos</a:t>
            </a:r>
          </a:p>
          <a:p>
            <a:pPr marL="273050" indent="-273050">
              <a:buFont typeface="Wingdings 3" pitchFamily="18" charset="2"/>
              <a:buChar char=""/>
            </a:pPr>
            <a:r>
              <a:rPr lang="es-SV" altLang="es-MX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 Social y Media</a:t>
            </a:r>
          </a:p>
          <a:p>
            <a:pPr marL="273050" indent="-273050">
              <a:buFont typeface="Wingdings 3" pitchFamily="18" charset="2"/>
              <a:buChar char=""/>
            </a:pPr>
            <a:r>
              <a:rPr lang="es-SV" altLang="es-MX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Municipalidades</a:t>
            </a:r>
          </a:p>
          <a:p>
            <a:pPr marL="273050" indent="-273050">
              <a:buFont typeface="Wingdings 3" pitchFamily="18" charset="2"/>
              <a:buChar char=""/>
            </a:pPr>
            <a:r>
              <a:rPr lang="es-SV" altLang="es-MX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Comercio Exterior</a:t>
            </a:r>
          </a:p>
          <a:p>
            <a:pPr marL="273050" indent="-273050">
              <a:buFont typeface="Wingdings 3" pitchFamily="18" charset="2"/>
              <a:buChar char=""/>
            </a:pPr>
            <a:r>
              <a:rPr lang="es-SV" altLang="es-MX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Financiero </a:t>
            </a:r>
          </a:p>
          <a:p>
            <a:pPr marL="273050" indent="-273050">
              <a:buFont typeface="Wingdings 3" pitchFamily="18" charset="2"/>
              <a:buChar char=""/>
            </a:pPr>
            <a:r>
              <a:rPr lang="es-SV" altLang="es-MX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 Educativo</a:t>
            </a:r>
          </a:p>
        </p:txBody>
      </p:sp>
    </p:spTree>
    <p:extLst>
      <p:ext uri="{BB962C8B-B14F-4D97-AF65-F5344CB8AC3E}">
        <p14:creationId xmlns:p14="http://schemas.microsoft.com/office/powerpoint/2010/main" val="11514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198438"/>
            <a:ext cx="8229600" cy="1143000"/>
          </a:xfrm>
        </p:spPr>
        <p:txBody>
          <a:bodyPr/>
          <a:lstStyle/>
          <a:p>
            <a:r>
              <a:rPr lang="es-SV" altLang="es-MX" b="1" dirty="0" smtClean="0">
                <a:solidFill>
                  <a:schemeClr val="bg1"/>
                </a:solidFill>
              </a:rPr>
              <a:t>Productos Financieros Intermediados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88" y="1052736"/>
            <a:ext cx="832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dirty="0" smtClean="0">
                <a:solidFill>
                  <a:schemeClr val="accent2">
                    <a:lumMod val="50000"/>
                  </a:schemeClr>
                </a:solidFill>
              </a:rPr>
              <a:t>Los recursos se canalizan a través de 14 programas</a:t>
            </a:r>
          </a:p>
          <a:p>
            <a:pPr algn="ctr"/>
            <a:r>
              <a:rPr lang="es-HN" sz="2400" dirty="0" smtClean="0">
                <a:solidFill>
                  <a:schemeClr val="accent2">
                    <a:lumMod val="50000"/>
                  </a:schemeClr>
                </a:solidFill>
              </a:rPr>
              <a:t>mediante más de 100 instituciones.</a:t>
            </a:r>
            <a:endParaRPr lang="es-HN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6 Triángulo isósceles">
            <a:hlinkClick r:id="rId2" action="ppaction://hlinksldjump"/>
          </p:cNvPr>
          <p:cNvSpPr/>
          <p:nvPr/>
        </p:nvSpPr>
        <p:spPr>
          <a:xfrm rot="16015966">
            <a:off x="8538729" y="6431117"/>
            <a:ext cx="190500" cy="13692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838200" y="379162"/>
            <a:ext cx="8524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latin typeface="Gill Sans MT" panose="020B0502020104020203" pitchFamily="34" charset="0"/>
              </a:defRPr>
            </a:lvl9pPr>
          </a:lstStyle>
          <a:p>
            <a:r>
              <a:rPr lang="es-HN" altLang="es-HN" dirty="0"/>
              <a:t>El BCIE en la Intermediación Financiera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065" y="-5877"/>
            <a:ext cx="914400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00184"/>
            <a:ext cx="8602922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09600" y="460375"/>
            <a:ext cx="752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Í</a:t>
            </a:r>
            <a:r>
              <a:rPr lang="es-HN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NDICE</a:t>
            </a:r>
            <a:endParaRPr lang="es-HN" sz="3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244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9C12B8F-20E5-4250-B500-88EAF6869043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s-HN" altLang="es-HN" sz="1400">
              <a:solidFill>
                <a:schemeClr val="tx2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524000" y="2276872"/>
            <a:ext cx="60003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BCIE en Breve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BCIE en la Intermediación Financiera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u="sng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cs typeface="Arial" panose="020B0604020202020204" pitchFamily="34" charset="0"/>
              </a:rPr>
              <a:t>Programa Regional de Financiamiento Empresarial para Mujeres (FEM)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dirty="0" smtClean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5" name="14 Triángulo isósceles">
            <a:hlinkClick r:id="rId2" action="ppaction://hlinksldjump"/>
          </p:cNvPr>
          <p:cNvSpPr/>
          <p:nvPr/>
        </p:nvSpPr>
        <p:spPr>
          <a:xfrm rot="5400000">
            <a:off x="1238248" y="3477021"/>
            <a:ext cx="228603" cy="1142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09600" y="460375"/>
            <a:ext cx="752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INDICE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AF6DF8-58AE-4B31-A985-39FC7E5E8BCA}" type="slidenum">
              <a:rPr lang="es-HN" altLang="es-HN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s-HN" altLang="es-HN" sz="1400" dirty="0">
              <a:solidFill>
                <a:schemeClr val="tx2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374479" y="2577257"/>
            <a:ext cx="643788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+mj-lt"/>
              <a:buAutoNum type="alphaUcPeriod"/>
              <a:defRPr/>
            </a:pPr>
            <a:r>
              <a:rPr lang="es-HN" dirty="0" smtClean="0">
                <a:cs typeface="Arial" panose="020B0604020202020204" pitchFamily="34" charset="0"/>
              </a:rPr>
              <a:t>Institucionalidad del Tema de Género</a:t>
            </a:r>
          </a:p>
          <a:p>
            <a:pPr algn="just" eaLnBrk="1" hangingPunct="1">
              <a:buFont typeface="+mj-lt"/>
              <a:buAutoNum type="alphaUcPeriod"/>
              <a:defRPr/>
            </a:pPr>
            <a:endParaRPr lang="es-HN" u="sng" dirty="0">
              <a:cs typeface="Arial" panose="020B0604020202020204" pitchFamily="34" charset="0"/>
            </a:endParaRPr>
          </a:p>
          <a:p>
            <a:pPr algn="just" eaLnBrk="1" hangingPunct="1">
              <a:buFont typeface="+mj-lt"/>
              <a:buAutoNum type="alphaUcPeriod"/>
              <a:defRPr/>
            </a:pPr>
            <a:r>
              <a:rPr lang="es-HN" dirty="0" smtClean="0">
                <a:cs typeface="Arial" panose="020B0604020202020204" pitchFamily="34" charset="0"/>
              </a:rPr>
              <a:t>Participación del BCIE en el Tema de Género</a:t>
            </a:r>
          </a:p>
          <a:p>
            <a:pPr algn="just" eaLnBrk="1" hangingPunct="1">
              <a:buFont typeface="+mj-lt"/>
              <a:buAutoNum type="alphaUcPeriod"/>
              <a:defRPr/>
            </a:pPr>
            <a:endParaRPr lang="es-HN" dirty="0" smtClean="0">
              <a:cs typeface="Arial" panose="020B0604020202020204" pitchFamily="34" charset="0"/>
            </a:endParaRPr>
          </a:p>
          <a:p>
            <a:pPr algn="just" eaLnBrk="1" hangingPunct="1">
              <a:buFont typeface="+mj-lt"/>
              <a:buAutoNum type="alphaUcPeriod"/>
              <a:defRPr/>
            </a:pPr>
            <a:r>
              <a:rPr lang="es-HN" dirty="0" smtClean="0">
                <a:cs typeface="Arial" panose="020B0604020202020204" pitchFamily="34" charset="0"/>
              </a:rPr>
              <a:t>Iniciativa Regional de Coordinación</a:t>
            </a:r>
          </a:p>
          <a:p>
            <a:pPr algn="just" eaLnBrk="1" hangingPunct="1">
              <a:buFont typeface="+mj-lt"/>
              <a:buAutoNum type="alphaUcPeriod"/>
              <a:defRPr/>
            </a:pPr>
            <a:endParaRPr lang="es-HN" dirty="0">
              <a:cs typeface="Arial" panose="020B0604020202020204" pitchFamily="34" charset="0"/>
            </a:endParaRPr>
          </a:p>
          <a:p>
            <a:pPr algn="just" eaLnBrk="1" hangingPunct="1">
              <a:buFont typeface="+mj-lt"/>
              <a:buAutoNum type="alphaUcPeriod"/>
              <a:defRPr/>
            </a:pPr>
            <a:r>
              <a:rPr lang="es-HN" dirty="0" smtClean="0">
                <a:cs typeface="Arial" panose="020B0604020202020204" pitchFamily="34" charset="0"/>
              </a:rPr>
              <a:t>Sobre el Programa FEM</a:t>
            </a:r>
          </a:p>
          <a:p>
            <a:pPr marL="0" indent="0" algn="just" eaLnBrk="1" hangingPunct="1">
              <a:defRPr/>
            </a:pPr>
            <a:endParaRPr lang="es-HN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64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42000"/>
                </a:schemeClr>
              </a:gs>
              <a:gs pos="56000">
                <a:schemeClr val="accent1">
                  <a:lumMod val="95000"/>
                  <a:lumOff val="5000"/>
                </a:schemeClr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67544" y="332656"/>
            <a:ext cx="717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HN" altLang="es-HN" dirty="0">
                <a:solidFill>
                  <a:srgbClr val="336699"/>
                </a:solidFill>
              </a:rPr>
              <a:t>A</a:t>
            </a:r>
            <a:r>
              <a:rPr lang="es-HN" altLang="es-HN" dirty="0" smtClean="0">
                <a:solidFill>
                  <a:srgbClr val="336699"/>
                </a:solidFill>
              </a:rPr>
              <a:t>. Institucionalidad del Tema de Género</a:t>
            </a:r>
            <a:endParaRPr lang="es-HN" altLang="es-HN" dirty="0">
              <a:solidFill>
                <a:srgbClr val="336699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10769" y="3129265"/>
            <a:ext cx="9104573" cy="769989"/>
            <a:chOff x="10769" y="3129265"/>
            <a:chExt cx="9104573" cy="769989"/>
          </a:xfrm>
        </p:grpSpPr>
        <p:grpSp>
          <p:nvGrpSpPr>
            <p:cNvPr id="21" name="Grupo 20"/>
            <p:cNvGrpSpPr/>
            <p:nvPr/>
          </p:nvGrpSpPr>
          <p:grpSpPr>
            <a:xfrm>
              <a:off x="107504" y="3129265"/>
              <a:ext cx="8928992" cy="409312"/>
              <a:chOff x="-411067" y="2444280"/>
              <a:chExt cx="11905323" cy="545749"/>
            </a:xfrm>
          </p:grpSpPr>
          <p:cxnSp>
            <p:nvCxnSpPr>
              <p:cNvPr id="8" name="Conector recto de flecha 7"/>
              <p:cNvCxnSpPr/>
              <p:nvPr/>
            </p:nvCxnSpPr>
            <p:spPr>
              <a:xfrm flipV="1">
                <a:off x="-411067" y="2732968"/>
                <a:ext cx="11905323" cy="1495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/>
              <p:cNvCxnSpPr/>
              <p:nvPr/>
            </p:nvCxnSpPr>
            <p:spPr>
              <a:xfrm>
                <a:off x="-123035" y="2476495"/>
                <a:ext cx="0" cy="4953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1509146" y="2457448"/>
                <a:ext cx="0" cy="4953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6314864" y="2494728"/>
                <a:ext cx="0" cy="4953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18"/>
              <p:cNvCxnSpPr/>
              <p:nvPr/>
            </p:nvCxnSpPr>
            <p:spPr>
              <a:xfrm>
                <a:off x="4836065" y="2457448"/>
                <a:ext cx="0" cy="4953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/>
              <p:cNvCxnSpPr/>
              <p:nvPr/>
            </p:nvCxnSpPr>
            <p:spPr>
              <a:xfrm>
                <a:off x="11226165" y="2494728"/>
                <a:ext cx="0" cy="4953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11"/>
              <p:cNvCxnSpPr/>
              <p:nvPr/>
            </p:nvCxnSpPr>
            <p:spPr>
              <a:xfrm>
                <a:off x="3141328" y="2494729"/>
                <a:ext cx="0" cy="4953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12"/>
              <p:cNvCxnSpPr/>
              <p:nvPr/>
            </p:nvCxnSpPr>
            <p:spPr>
              <a:xfrm>
                <a:off x="9681696" y="2444280"/>
                <a:ext cx="0" cy="4953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12"/>
              <p:cNvCxnSpPr/>
              <p:nvPr/>
            </p:nvCxnSpPr>
            <p:spPr>
              <a:xfrm>
                <a:off x="7941861" y="2444280"/>
                <a:ext cx="0" cy="4953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CuadroTexto 21"/>
            <p:cNvSpPr txBox="1"/>
            <p:nvPr/>
          </p:nvSpPr>
          <p:spPr>
            <a:xfrm>
              <a:off x="1274297" y="3572443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2005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511293" y="3587947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2010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883289" y="3599172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2012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7430065" y="3587947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2014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8578015" y="3587947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2015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CuadroTexto 21"/>
            <p:cNvSpPr txBox="1"/>
            <p:nvPr/>
          </p:nvSpPr>
          <p:spPr>
            <a:xfrm>
              <a:off x="10769" y="3560966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1997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CuadroTexto 24"/>
            <p:cNvSpPr txBox="1"/>
            <p:nvPr/>
          </p:nvSpPr>
          <p:spPr>
            <a:xfrm>
              <a:off x="3788217" y="3573016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2011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CuadroTexto 24"/>
            <p:cNvSpPr txBox="1"/>
            <p:nvPr/>
          </p:nvSpPr>
          <p:spPr>
            <a:xfrm>
              <a:off x="6122630" y="3585510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2013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23528" y="4365104"/>
            <a:ext cx="8712968" cy="2031325"/>
            <a:chOff x="323528" y="4365104"/>
            <a:chExt cx="8712968" cy="2031325"/>
          </a:xfrm>
        </p:grpSpPr>
        <p:sp>
          <p:nvSpPr>
            <p:cNvPr id="33" name="CuadroTexto 32"/>
            <p:cNvSpPr txBox="1"/>
            <p:nvPr/>
          </p:nvSpPr>
          <p:spPr>
            <a:xfrm>
              <a:off x="5822996" y="4365104"/>
              <a:ext cx="32135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La institucionalidad llamada a la implementación del primer eje incluye:</a:t>
              </a:r>
            </a:p>
            <a:p>
              <a:endParaRPr lang="es-HN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s-HN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BCIE</a:t>
              </a:r>
            </a:p>
            <a:p>
              <a:pPr marL="285750" indent="-285750">
                <a:buFontTx/>
                <a:buChar char="-"/>
              </a:pPr>
              <a:r>
                <a:rPr lang="es-HN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SIECA</a:t>
              </a:r>
            </a:p>
            <a:p>
              <a:pPr marL="285750" indent="-285750">
                <a:buFontTx/>
                <a:buChar char="-"/>
              </a:pPr>
              <a:r>
                <a:rPr lang="es-HN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CENPROMYPE</a:t>
              </a:r>
            </a:p>
            <a:p>
              <a:pPr marL="285750" indent="-285750">
                <a:buFontTx/>
                <a:buChar char="-"/>
              </a:pPr>
              <a:r>
                <a:rPr lang="es-HN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Ministerios de Finanzas</a:t>
              </a:r>
            </a:p>
            <a:p>
              <a:pPr marL="285750" indent="-285750">
                <a:buFontTx/>
                <a:buChar char="-"/>
              </a:pPr>
              <a:r>
                <a:rPr lang="es-HN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Ministerios de Economía, entre otros </a:t>
              </a:r>
              <a:endParaRPr lang="es-HN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CuadroTexto 31"/>
            <p:cNvSpPr txBox="1"/>
            <p:nvPr/>
          </p:nvSpPr>
          <p:spPr>
            <a:xfrm>
              <a:off x="323528" y="4365104"/>
              <a:ext cx="55032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La PRIEG-SICA </a:t>
              </a: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establece </a:t>
              </a:r>
              <a:r>
                <a:rPr lang="es-MX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7 ejes </a:t>
              </a: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estratégicos:</a:t>
              </a:r>
            </a:p>
            <a:p>
              <a:endParaRPr lang="es-MX" sz="14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342900" indent="-342900">
                <a:buAutoNum type="arabicParenR"/>
              </a:pP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autonomía económica</a:t>
              </a:r>
            </a:p>
            <a:p>
              <a:pPr marL="342900" indent="-342900">
                <a:buAutoNum type="arabicParenR"/>
              </a:pP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educación </a:t>
              </a:r>
              <a:r>
                <a:rPr lang="es-MX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para la </a:t>
              </a: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Igualdad</a:t>
              </a:r>
            </a:p>
            <a:p>
              <a:pPr marL="342900" indent="-342900">
                <a:buAutoNum type="arabicParenR"/>
              </a:pP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gestión </a:t>
              </a:r>
              <a:r>
                <a:rPr lang="es-MX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y prevención integral del riesgo a </a:t>
              </a: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desastres</a:t>
              </a:r>
            </a:p>
            <a:p>
              <a:pPr marL="342900" indent="-342900">
                <a:buAutoNum type="arabicParenR"/>
              </a:pP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salud </a:t>
              </a:r>
              <a:r>
                <a:rPr lang="es-MX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en </a:t>
              </a: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igualdad</a:t>
              </a:r>
            </a:p>
            <a:p>
              <a:pPr marL="342900" indent="-342900">
                <a:buAutoNum type="arabicParenR"/>
              </a:pP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seguridad </a:t>
              </a:r>
              <a:r>
                <a:rPr lang="es-MX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y vida libre de </a:t>
              </a: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violencias</a:t>
              </a:r>
            </a:p>
            <a:p>
              <a:pPr marL="342900" indent="-342900">
                <a:buAutoNum type="arabicParenR"/>
              </a:pP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participación </a:t>
              </a:r>
              <a:r>
                <a:rPr lang="es-MX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política y en la toma </a:t>
              </a: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decisiones</a:t>
              </a:r>
            </a:p>
            <a:p>
              <a:pPr marL="342900" indent="-342900">
                <a:buAutoNum type="arabicParenR"/>
              </a:pP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condiciones </a:t>
              </a:r>
              <a:r>
                <a:rPr lang="es-MX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para la implementación y sostenibilidad de la </a:t>
              </a:r>
              <a:r>
                <a:rPr lang="es-MX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política</a:t>
              </a:r>
              <a:endParaRPr lang="es-HN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3975" y="1412776"/>
            <a:ext cx="8821453" cy="1754326"/>
            <a:chOff x="13975" y="1412776"/>
            <a:chExt cx="8821453" cy="1754326"/>
          </a:xfrm>
        </p:grpSpPr>
        <p:sp>
          <p:nvSpPr>
            <p:cNvPr id="31" name="CuadroTexto 30"/>
            <p:cNvSpPr txBox="1"/>
            <p:nvPr/>
          </p:nvSpPr>
          <p:spPr>
            <a:xfrm>
              <a:off x="1290734" y="1790438"/>
              <a:ext cx="1328738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Creación </a:t>
              </a:r>
              <a:r>
                <a:rPr lang="es-HN" sz="1350" dirty="0">
                  <a:solidFill>
                    <a:schemeClr val="bg1"/>
                  </a:solidFill>
                  <a:latin typeface="Calibri" panose="020F0502020204030204" pitchFamily="34" charset="0"/>
                </a:rPr>
                <a:t>del Consejo de Ministras de la Mujer de Centroamérica (COMMCA</a:t>
              </a:r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)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2511349" y="1412776"/>
              <a:ext cx="1371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>
                  <a:solidFill>
                    <a:schemeClr val="bg1"/>
                  </a:solidFill>
                  <a:latin typeface="Calibri" panose="020F0502020204030204" pitchFamily="34" charset="0"/>
                </a:rPr>
                <a:t>Declaración de Panamá “Sobre Género, Integración y Desarrollo”, por Jefes y Jefa de Estado y de Gobierno</a:t>
              </a:r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”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7433271" y="2572171"/>
              <a:ext cx="140215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Lanzamiento de la PRIEG-SICA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CuadroTexto 29"/>
            <p:cNvSpPr txBox="1"/>
            <p:nvPr/>
          </p:nvSpPr>
          <p:spPr>
            <a:xfrm>
              <a:off x="13975" y="2215810"/>
              <a:ext cx="1402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Perspectiva </a:t>
              </a:r>
            </a:p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Género en  Sistema de</a:t>
              </a:r>
            </a:p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Naciones Unidas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CuadroTexto 32"/>
            <p:cNvSpPr txBox="1"/>
            <p:nvPr/>
          </p:nvSpPr>
          <p:spPr>
            <a:xfrm>
              <a:off x="6115030" y="1998186"/>
              <a:ext cx="1385888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Política </a:t>
              </a:r>
              <a:r>
                <a:rPr lang="es-HN" sz="1350" dirty="0">
                  <a:solidFill>
                    <a:schemeClr val="bg1"/>
                  </a:solidFill>
                  <a:latin typeface="Calibri" panose="020F0502020204030204" pitchFamily="34" charset="0"/>
                </a:rPr>
                <a:t>Regional de Igualdad y Equidad de Género del SICA (</a:t>
              </a:r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PRIEG-SICA)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42000"/>
                </a:schemeClr>
              </a:gs>
              <a:gs pos="56000">
                <a:schemeClr val="accent1">
                  <a:lumMod val="95000"/>
                  <a:lumOff val="5000"/>
                </a:schemeClr>
              </a:gs>
              <a:gs pos="100000">
                <a:srgbClr val="002060"/>
              </a:gs>
            </a:gsLst>
            <a:path path="circle">
              <a:fillToRect l="50000" t="130000" r="50000" b="-30000"/>
            </a:path>
          </a:gradFill>
        </p:spPr>
      </p:pic>
      <p:grpSp>
        <p:nvGrpSpPr>
          <p:cNvPr id="21" name="Grupo 20"/>
          <p:cNvGrpSpPr/>
          <p:nvPr/>
        </p:nvGrpSpPr>
        <p:grpSpPr>
          <a:xfrm>
            <a:off x="107504" y="3129265"/>
            <a:ext cx="8928992" cy="409312"/>
            <a:chOff x="-411067" y="2444280"/>
            <a:chExt cx="11905323" cy="545749"/>
          </a:xfrm>
        </p:grpSpPr>
        <p:cxnSp>
          <p:nvCxnSpPr>
            <p:cNvPr id="8" name="Conector recto de flecha 7"/>
            <p:cNvCxnSpPr/>
            <p:nvPr/>
          </p:nvCxnSpPr>
          <p:spPr>
            <a:xfrm flipV="1">
              <a:off x="-411067" y="2732968"/>
              <a:ext cx="11905323" cy="1495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-123035" y="247649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1509146" y="2457448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6314864" y="2494728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4836065" y="2457448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11226165" y="2494728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11"/>
            <p:cNvCxnSpPr/>
            <p:nvPr/>
          </p:nvCxnSpPr>
          <p:spPr>
            <a:xfrm>
              <a:off x="3141328" y="2494729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12"/>
            <p:cNvCxnSpPr/>
            <p:nvPr/>
          </p:nvCxnSpPr>
          <p:spPr>
            <a:xfrm>
              <a:off x="9681696" y="2444280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12"/>
            <p:cNvCxnSpPr/>
            <p:nvPr/>
          </p:nvCxnSpPr>
          <p:spPr>
            <a:xfrm>
              <a:off x="7941861" y="2444280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uadroTexto 21"/>
          <p:cNvSpPr txBox="1"/>
          <p:nvPr/>
        </p:nvSpPr>
        <p:spPr>
          <a:xfrm>
            <a:off x="1274297" y="3572443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2005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511293" y="3587947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2010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883289" y="3599172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2012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430065" y="3587947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2014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578015" y="3587947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2015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CuadroTexto 21"/>
          <p:cNvSpPr txBox="1"/>
          <p:nvPr/>
        </p:nvSpPr>
        <p:spPr>
          <a:xfrm>
            <a:off x="10769" y="356096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1997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290734" y="1790438"/>
            <a:ext cx="13287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Creación </a:t>
            </a:r>
            <a:r>
              <a:rPr lang="es-HN" sz="1350" dirty="0">
                <a:solidFill>
                  <a:schemeClr val="bg1"/>
                </a:solidFill>
                <a:latin typeface="Calibri" panose="020F0502020204030204" pitchFamily="34" charset="0"/>
              </a:rPr>
              <a:t>del Consejo de Ministras de la Mujer de Centroamérica (COMMCA</a:t>
            </a:r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2511349" y="1412776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350" dirty="0">
                <a:solidFill>
                  <a:schemeClr val="bg1"/>
                </a:solidFill>
                <a:latin typeface="Calibri" panose="020F0502020204030204" pitchFamily="34" charset="0"/>
              </a:rPr>
              <a:t>Declaración de Panamá “Sobre Género, Integración y Desarrollo”, por Jefes y Jefa de Estado y de Gobierno</a:t>
            </a:r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115030" y="1998186"/>
            <a:ext cx="138588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Política </a:t>
            </a:r>
            <a:r>
              <a:rPr lang="es-HN" sz="1350" dirty="0">
                <a:solidFill>
                  <a:schemeClr val="bg1"/>
                </a:solidFill>
                <a:latin typeface="Calibri" panose="020F0502020204030204" pitchFamily="34" charset="0"/>
              </a:rPr>
              <a:t>Regional de Igualdad y Equidad de Género del SICA (</a:t>
            </a:r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PRIEG-SICA)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433271" y="2572171"/>
            <a:ext cx="14021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Lanzamiento de la PRIEG-SICA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67544" y="332656"/>
            <a:ext cx="717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HN" altLang="es-HN" dirty="0">
                <a:solidFill>
                  <a:srgbClr val="336699"/>
                </a:solidFill>
              </a:rPr>
              <a:t>B</a:t>
            </a:r>
            <a:r>
              <a:rPr lang="es-HN" altLang="es-HN" dirty="0" smtClean="0">
                <a:solidFill>
                  <a:srgbClr val="336699"/>
                </a:solidFill>
              </a:rPr>
              <a:t>. Participación del BCIE en el Tema de Género</a:t>
            </a:r>
            <a:endParaRPr lang="es-HN" altLang="es-HN" dirty="0">
              <a:solidFill>
                <a:srgbClr val="336699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uadroTexto 29"/>
          <p:cNvSpPr txBox="1"/>
          <p:nvPr/>
        </p:nvSpPr>
        <p:spPr>
          <a:xfrm>
            <a:off x="13975" y="2215810"/>
            <a:ext cx="1402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Perspectiva </a:t>
            </a:r>
          </a:p>
          <a:p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Género en  Sistema de</a:t>
            </a:r>
          </a:p>
          <a:p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Naciones Unidas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CuadroTexto 24"/>
          <p:cNvSpPr txBox="1"/>
          <p:nvPr/>
        </p:nvSpPr>
        <p:spPr>
          <a:xfrm>
            <a:off x="3788217" y="357301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2011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CuadroTexto 24"/>
          <p:cNvSpPr txBox="1"/>
          <p:nvPr/>
        </p:nvSpPr>
        <p:spPr>
          <a:xfrm>
            <a:off x="6122630" y="3585510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135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2013</a:t>
            </a:r>
            <a:endParaRPr lang="es-HN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497061" y="3908665"/>
            <a:ext cx="6165927" cy="2797406"/>
            <a:chOff x="2497061" y="3908665"/>
            <a:chExt cx="6165927" cy="2797406"/>
          </a:xfrm>
        </p:grpSpPr>
        <p:sp>
          <p:nvSpPr>
            <p:cNvPr id="28" name="CuadroTexto 32"/>
            <p:cNvSpPr txBox="1"/>
            <p:nvPr/>
          </p:nvSpPr>
          <p:spPr>
            <a:xfrm>
              <a:off x="2497061" y="3961571"/>
              <a:ext cx="11388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>
                  <a:solidFill>
                    <a:schemeClr val="bg1"/>
                  </a:solidFill>
                  <a:latin typeface="Calibri" panose="020F0502020204030204" pitchFamily="34" charset="0"/>
                </a:rPr>
                <a:t>Política de Equidad de Género del BCIE</a:t>
              </a:r>
            </a:p>
          </p:txBody>
        </p:sp>
        <p:sp>
          <p:nvSpPr>
            <p:cNvPr id="42" name="CuadroTexto 32"/>
            <p:cNvSpPr txBox="1"/>
            <p:nvPr/>
          </p:nvSpPr>
          <p:spPr>
            <a:xfrm>
              <a:off x="7459597" y="3908665"/>
              <a:ext cx="120339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Convenio </a:t>
              </a:r>
            </a:p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ITC /</a:t>
              </a:r>
            </a:p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ONU Mujeres 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CuadroTexto 32"/>
            <p:cNvSpPr txBox="1"/>
            <p:nvPr/>
          </p:nvSpPr>
          <p:spPr>
            <a:xfrm>
              <a:off x="3791423" y="3933694"/>
              <a:ext cx="1212625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Convenio </a:t>
              </a:r>
            </a:p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COMMCA / ONU Mujeres 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CuadroTexto 32"/>
            <p:cNvSpPr txBox="1"/>
            <p:nvPr/>
          </p:nvSpPr>
          <p:spPr>
            <a:xfrm>
              <a:off x="2511349" y="5027813"/>
              <a:ext cx="128007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Primera </a:t>
              </a:r>
              <a:r>
                <a:rPr lang="es-HN" sz="1350" dirty="0">
                  <a:solidFill>
                    <a:schemeClr val="bg1"/>
                  </a:solidFill>
                  <a:latin typeface="Calibri" panose="020F0502020204030204" pitchFamily="34" charset="0"/>
                </a:rPr>
                <a:t>Conferencia </a:t>
              </a:r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Regional.</a:t>
              </a:r>
            </a:p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BCIE / COMMCA / CEPAL /</a:t>
              </a:r>
            </a:p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ONU Mujeres</a:t>
              </a:r>
            </a:p>
          </p:txBody>
        </p:sp>
        <p:sp>
          <p:nvSpPr>
            <p:cNvPr id="45" name="CuadroTexto 32"/>
            <p:cNvSpPr txBox="1"/>
            <p:nvPr/>
          </p:nvSpPr>
          <p:spPr>
            <a:xfrm>
              <a:off x="4886495" y="5010787"/>
              <a:ext cx="1212625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Cooperación COMMCA Estudio Observatorio de Género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CuadroTexto 32"/>
            <p:cNvSpPr txBox="1"/>
            <p:nvPr/>
          </p:nvSpPr>
          <p:spPr>
            <a:xfrm>
              <a:off x="6125836" y="5010787"/>
              <a:ext cx="1212625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Capacitación interna BCIE sobre Género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CuadroTexto 32"/>
            <p:cNvSpPr txBox="1"/>
            <p:nvPr/>
          </p:nvSpPr>
          <p:spPr>
            <a:xfrm>
              <a:off x="7424834" y="5010787"/>
              <a:ext cx="1212625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Taller de Consulta sobre estudio Observatorio de Género 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CuadroTexto 32"/>
            <p:cNvSpPr txBox="1"/>
            <p:nvPr/>
          </p:nvSpPr>
          <p:spPr>
            <a:xfrm>
              <a:off x="4902405" y="6198240"/>
              <a:ext cx="121262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3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Generación de Estadísticas</a:t>
              </a:r>
              <a:endParaRPr lang="es-HN" sz="13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4" y="4365104"/>
            <a:ext cx="2302884" cy="14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uadroTexto 33"/>
          <p:cNvSpPr txBox="1"/>
          <p:nvPr/>
        </p:nvSpPr>
        <p:spPr>
          <a:xfrm>
            <a:off x="652618" y="5803154"/>
            <a:ext cx="14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BCIE</a:t>
            </a:r>
            <a:endParaRPr lang="es-HN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D8C7-6540-4536-8779-29D9807F4F84}" type="slidenum">
              <a:rPr lang="es-HN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H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1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A51C25-2807-483A-BE96-0C2EBF440E48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s-HN" altLang="es-HN" sz="1400" dirty="0">
              <a:solidFill>
                <a:schemeClr val="tx2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68300" y="1432520"/>
            <a:ext cx="8294688" cy="47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MX" altLang="es-HN" sz="2000" dirty="0" smtClean="0">
                <a:latin typeface="Calibri" panose="020F0502020204030204" pitchFamily="34" charset="0"/>
              </a:rPr>
              <a:t>En el 2015 se emprendió un </a:t>
            </a:r>
            <a:r>
              <a:rPr lang="es-MX" altLang="es-HN" sz="2000" dirty="0">
                <a:latin typeface="Calibri" panose="020F0502020204030204" pitchFamily="34" charset="0"/>
              </a:rPr>
              <a:t>esfuerzo regional </a:t>
            </a:r>
            <a:r>
              <a:rPr lang="es-MX" altLang="es-HN" sz="2000" dirty="0" smtClean="0">
                <a:latin typeface="Calibri" panose="020F0502020204030204" pitchFamily="34" charset="0"/>
              </a:rPr>
              <a:t>emblemático de coordinación.</a:t>
            </a:r>
          </a:p>
          <a:p>
            <a:pPr lvl="1" indent="-342900" algn="just" eaLnBrk="1" hangingPunct="1">
              <a:spcBef>
                <a:spcPct val="20000"/>
              </a:spcBef>
              <a:buFontTx/>
              <a:buChar char="-"/>
            </a:pPr>
            <a:r>
              <a:rPr lang="es-MX" altLang="es-HN" sz="2000" b="1" dirty="0" smtClean="0">
                <a:latin typeface="Calibri" panose="020F0502020204030204" pitchFamily="34" charset="0"/>
              </a:rPr>
              <a:t>Instituciones </a:t>
            </a:r>
            <a:r>
              <a:rPr lang="es-MX" altLang="es-HN" sz="2000" b="1" dirty="0">
                <a:latin typeface="Calibri" panose="020F0502020204030204" pitchFamily="34" charset="0"/>
              </a:rPr>
              <a:t>del SICA:</a:t>
            </a:r>
            <a:r>
              <a:rPr lang="es-MX" altLang="es-HN" sz="2000" dirty="0">
                <a:latin typeface="Calibri" panose="020F0502020204030204" pitchFamily="34" charset="0"/>
              </a:rPr>
              <a:t> </a:t>
            </a:r>
            <a:r>
              <a:rPr lang="es-MX" altLang="es-HN" sz="2000" dirty="0" smtClean="0">
                <a:latin typeface="Calibri" panose="020F0502020204030204" pitchFamily="34" charset="0"/>
              </a:rPr>
              <a:t> BCIE</a:t>
            </a:r>
            <a:r>
              <a:rPr lang="es-MX" altLang="es-HN" sz="2000" dirty="0">
                <a:latin typeface="Calibri" panose="020F0502020204030204" pitchFamily="34" charset="0"/>
              </a:rPr>
              <a:t>, SIECA, COMMCA y </a:t>
            </a:r>
            <a:r>
              <a:rPr lang="es-MX" altLang="es-HN" sz="2000" dirty="0" smtClean="0">
                <a:latin typeface="Calibri" panose="020F0502020204030204" pitchFamily="34" charset="0"/>
              </a:rPr>
              <a:t>CENPROMYPE    +</a:t>
            </a:r>
          </a:p>
          <a:p>
            <a:pPr lvl="1" indent="-342900" algn="just" eaLnBrk="1" hangingPunct="1">
              <a:spcBef>
                <a:spcPct val="20000"/>
              </a:spcBef>
              <a:buFontTx/>
              <a:buChar char="-"/>
            </a:pPr>
            <a:r>
              <a:rPr lang="es-MX" altLang="es-HN" sz="2000" b="1" dirty="0" smtClean="0">
                <a:latin typeface="Calibri" panose="020F0502020204030204" pitchFamily="34" charset="0"/>
              </a:rPr>
              <a:t>Otras instituciones:</a:t>
            </a:r>
            <a:r>
              <a:rPr lang="es-MX" altLang="es-HN" sz="2000" dirty="0" smtClean="0">
                <a:latin typeface="Calibri" panose="020F0502020204030204" pitchFamily="34" charset="0"/>
              </a:rPr>
              <a:t>       ONU </a:t>
            </a:r>
            <a:r>
              <a:rPr lang="es-MX" altLang="es-HN" sz="2000" dirty="0">
                <a:latin typeface="Calibri" panose="020F0502020204030204" pitchFamily="34" charset="0"/>
              </a:rPr>
              <a:t>Mujeres, </a:t>
            </a:r>
            <a:r>
              <a:rPr lang="es-MX" altLang="es-HN" sz="2000" dirty="0" smtClean="0">
                <a:latin typeface="Calibri" panose="020F0502020204030204" pitchFamily="34" charset="0"/>
              </a:rPr>
              <a:t>ITC, REDCAMIF, </a:t>
            </a:r>
            <a:r>
              <a:rPr lang="es-MX" altLang="es-HN" sz="2000" dirty="0">
                <a:latin typeface="Calibri" panose="020F0502020204030204" pitchFamily="34" charset="0"/>
              </a:rPr>
              <a:t>entre </a:t>
            </a:r>
            <a:r>
              <a:rPr lang="es-MX" altLang="es-HN" sz="2000" dirty="0" smtClean="0">
                <a:latin typeface="Calibri" panose="020F0502020204030204" pitchFamily="34" charset="0"/>
              </a:rPr>
              <a:t>otras.</a:t>
            </a:r>
            <a:endParaRPr lang="es-HN" altLang="es-HN" sz="2000" dirty="0">
              <a:latin typeface="Calibri" panose="020F0502020204030204" pitchFamily="34" charset="0"/>
            </a:endParaRPr>
          </a:p>
          <a:p>
            <a:pPr marL="0" indent="0" algn="just" eaLnBrk="1" hangingPunct="1">
              <a:spcBef>
                <a:spcPct val="20000"/>
              </a:spcBef>
            </a:pPr>
            <a:endParaRPr lang="es-HN" altLang="es-HN" sz="800" dirty="0" smtClean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MX" sz="2000" dirty="0">
                <a:latin typeface="Calibri" panose="020F0502020204030204" pitchFamily="34" charset="0"/>
              </a:rPr>
              <a:t>La iniciativa </a:t>
            </a:r>
            <a:r>
              <a:rPr lang="es-MX" sz="2000" dirty="0" smtClean="0">
                <a:latin typeface="Calibri" panose="020F0502020204030204" pitchFamily="34" charset="0"/>
              </a:rPr>
              <a:t>consistió </a:t>
            </a:r>
            <a:r>
              <a:rPr lang="es-MX" sz="2000" dirty="0">
                <a:latin typeface="Calibri" panose="020F0502020204030204" pitchFamily="34" charset="0"/>
              </a:rPr>
              <a:t>en la creación de un esquema de </a:t>
            </a:r>
            <a:r>
              <a:rPr lang="es-MX" sz="2000" dirty="0" smtClean="0">
                <a:latin typeface="Calibri" panose="020F0502020204030204" pitchFamily="34" charset="0"/>
              </a:rPr>
              <a:t>sinergia. Cada entidad asume </a:t>
            </a:r>
            <a:r>
              <a:rPr lang="es-MX" sz="2000" dirty="0">
                <a:latin typeface="Calibri" panose="020F0502020204030204" pitchFamily="34" charset="0"/>
              </a:rPr>
              <a:t>un rol de acuerdo a su perfil institucional, teniendo como centro de convergencia la atención de la mujer</a:t>
            </a:r>
            <a:r>
              <a:rPr lang="es-MX" sz="2000" dirty="0" smtClean="0">
                <a:latin typeface="Calibri" panose="020F0502020204030204" pitchFamily="34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MX" sz="8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MX" sz="2000" dirty="0">
                <a:latin typeface="Calibri" panose="020F0502020204030204" pitchFamily="34" charset="0"/>
              </a:rPr>
              <a:t>La </a:t>
            </a:r>
            <a:r>
              <a:rPr lang="es-MX" sz="2000" dirty="0" smtClean="0">
                <a:latin typeface="Calibri" panose="020F0502020204030204" pitchFamily="34" charset="0"/>
              </a:rPr>
              <a:t>iniciativa esta compuesta por 4 componentes (solución integral):</a:t>
            </a:r>
            <a:endParaRPr lang="es-MX" sz="2000" dirty="0">
              <a:latin typeface="Calibri" panose="020F0502020204030204" pitchFamily="34" charset="0"/>
            </a:endParaRPr>
          </a:p>
          <a:p>
            <a:pPr marL="0" indent="0" algn="just" eaLnBrk="1" hangingPunct="1">
              <a:spcBef>
                <a:spcPct val="20000"/>
              </a:spcBef>
            </a:pPr>
            <a:endParaRPr lang="es-HN" altLang="es-HN" sz="800" dirty="0">
              <a:latin typeface="Calibri" panose="020F0502020204030204" pitchFamily="34" charset="0"/>
            </a:endParaRPr>
          </a:p>
          <a:p>
            <a:pPr marL="800100" lvl="1" indent="-342900" algn="just" eaLnBrk="1" hangingPunct="1">
              <a:spcBef>
                <a:spcPct val="20000"/>
              </a:spcBef>
              <a:buAutoNum type="arabicPeriod"/>
            </a:pPr>
            <a:r>
              <a:rPr lang="es-HN" altLang="es-HN" sz="1700" dirty="0" smtClean="0">
                <a:latin typeface="Calibri" panose="020F0502020204030204" pitchFamily="34" charset="0"/>
              </a:rPr>
              <a:t>Marcos regulatorio orientado </a:t>
            </a:r>
            <a:r>
              <a:rPr lang="es-HN" altLang="es-HN" sz="1700" dirty="0">
                <a:latin typeface="Calibri" panose="020F0502020204030204" pitchFamily="34" charset="0"/>
              </a:rPr>
              <a:t>al logro de la </a:t>
            </a:r>
            <a:r>
              <a:rPr lang="es-HN" altLang="es-HN" sz="1700" dirty="0" smtClean="0">
                <a:latin typeface="Calibri" panose="020F0502020204030204" pitchFamily="34" charset="0"/>
              </a:rPr>
              <a:t>igualdad - COMMCA</a:t>
            </a:r>
            <a:endParaRPr lang="es-HN" altLang="es-HN" sz="1700" dirty="0">
              <a:latin typeface="Calibri" panose="020F0502020204030204" pitchFamily="34" charset="0"/>
            </a:endParaRPr>
          </a:p>
          <a:p>
            <a:pPr marL="800100" lvl="1" indent="-342900" algn="just" eaLnBrk="1" hangingPunct="1">
              <a:spcBef>
                <a:spcPct val="20000"/>
              </a:spcBef>
              <a:buAutoNum type="arabicPeriod"/>
            </a:pPr>
            <a:r>
              <a:rPr lang="es-HN" altLang="es-HN" sz="1700" dirty="0" smtClean="0">
                <a:latin typeface="Calibri" panose="020F0502020204030204" pitchFamily="34" charset="0"/>
              </a:rPr>
              <a:t>Instrumentos </a:t>
            </a:r>
            <a:r>
              <a:rPr lang="es-HN" altLang="es-HN" sz="1700" dirty="0">
                <a:latin typeface="Calibri" panose="020F0502020204030204" pitchFamily="34" charset="0"/>
              </a:rPr>
              <a:t>de financiamiento </a:t>
            </a:r>
            <a:r>
              <a:rPr lang="es-HN" altLang="es-HN" sz="1700" dirty="0" smtClean="0">
                <a:latin typeface="Calibri" panose="020F0502020204030204" pitchFamily="34" charset="0"/>
              </a:rPr>
              <a:t>inclusivo</a:t>
            </a:r>
            <a:r>
              <a:rPr lang="es-HN" altLang="es-HN" sz="1700" dirty="0">
                <a:latin typeface="Calibri" panose="020F0502020204030204" pitchFamily="34" charset="0"/>
              </a:rPr>
              <a:t> </a:t>
            </a:r>
            <a:r>
              <a:rPr lang="es-HN" altLang="es-HN" sz="1700" dirty="0" smtClean="0">
                <a:latin typeface="Calibri" panose="020F0502020204030204" pitchFamily="34" charset="0"/>
              </a:rPr>
              <a:t>- BCIE</a:t>
            </a:r>
            <a:endParaRPr lang="es-HN" altLang="es-HN" sz="1700" dirty="0">
              <a:latin typeface="Calibri" panose="020F0502020204030204" pitchFamily="34" charset="0"/>
            </a:endParaRPr>
          </a:p>
          <a:p>
            <a:pPr marL="800100" lvl="1" indent="-342900" algn="just" eaLnBrk="1" hangingPunct="1">
              <a:spcBef>
                <a:spcPct val="20000"/>
              </a:spcBef>
              <a:buAutoNum type="arabicPeriod"/>
            </a:pPr>
            <a:r>
              <a:rPr lang="es-HN" altLang="es-HN" sz="1700" dirty="0" smtClean="0">
                <a:latin typeface="Calibri" panose="020F0502020204030204" pitchFamily="34" charset="0"/>
              </a:rPr>
              <a:t>Fomento Capacidad </a:t>
            </a:r>
            <a:r>
              <a:rPr lang="es-HN" altLang="es-HN" sz="1700" dirty="0">
                <a:latin typeface="Calibri" panose="020F0502020204030204" pitchFamily="34" charset="0"/>
              </a:rPr>
              <a:t>Emprendedora y Empresarial de las </a:t>
            </a:r>
            <a:r>
              <a:rPr lang="es-HN" altLang="es-HN" sz="1700" dirty="0" smtClean="0">
                <a:latin typeface="Calibri" panose="020F0502020204030204" pitchFamily="34" charset="0"/>
              </a:rPr>
              <a:t>Mujeres - CENPROMYPE</a:t>
            </a:r>
            <a:endParaRPr lang="es-HN" altLang="es-HN" sz="1700" dirty="0">
              <a:latin typeface="Calibri" panose="020F0502020204030204" pitchFamily="34" charset="0"/>
            </a:endParaRPr>
          </a:p>
          <a:p>
            <a:pPr marL="800100" lvl="1" indent="-342900" algn="just" eaLnBrk="1" hangingPunct="1">
              <a:spcBef>
                <a:spcPct val="20000"/>
              </a:spcBef>
              <a:buAutoNum type="arabicPeriod"/>
            </a:pPr>
            <a:r>
              <a:rPr lang="es-HN" altLang="es-HN" sz="1700" dirty="0" smtClean="0">
                <a:latin typeface="Calibri" panose="020F0502020204030204" pitchFamily="34" charset="0"/>
              </a:rPr>
              <a:t>Gestión </a:t>
            </a:r>
            <a:r>
              <a:rPr lang="es-HN" altLang="es-HN" sz="1700" dirty="0">
                <a:latin typeface="Calibri" panose="020F0502020204030204" pitchFamily="34" charset="0"/>
              </a:rPr>
              <a:t>del </a:t>
            </a:r>
            <a:r>
              <a:rPr lang="es-HN" altLang="es-HN" sz="1700" dirty="0" smtClean="0">
                <a:latin typeface="Calibri" panose="020F0502020204030204" pitchFamily="34" charset="0"/>
              </a:rPr>
              <a:t>conocimiento</a:t>
            </a:r>
            <a:r>
              <a:rPr lang="es-HN" altLang="es-HN" sz="1700" dirty="0">
                <a:latin typeface="Calibri" panose="020F0502020204030204" pitchFamily="34" charset="0"/>
              </a:rPr>
              <a:t> </a:t>
            </a:r>
            <a:r>
              <a:rPr lang="es-HN" altLang="es-HN" sz="1700" dirty="0" smtClean="0">
                <a:latin typeface="Calibri" panose="020F0502020204030204" pitchFamily="34" charset="0"/>
              </a:rPr>
              <a:t>– ONU Mujeres</a:t>
            </a:r>
            <a:endParaRPr lang="es-HN" altLang="es-HN" sz="1700" dirty="0">
              <a:latin typeface="Calibri" panose="020F0502020204030204" pitchFamily="34" charset="0"/>
            </a:endParaRPr>
          </a:p>
          <a:p>
            <a:pPr marL="800100" lvl="1" indent="-342900" algn="just" eaLnBrk="1" hangingPunct="1">
              <a:spcBef>
                <a:spcPct val="20000"/>
              </a:spcBef>
              <a:buAutoNum type="arabicPeriod"/>
            </a:pPr>
            <a:endParaRPr lang="es-HN" altLang="es-HN" dirty="0" smtClean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67544" y="332656"/>
            <a:ext cx="717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HN" altLang="es-HN" dirty="0">
                <a:solidFill>
                  <a:srgbClr val="336699"/>
                </a:solidFill>
              </a:rPr>
              <a:t>C</a:t>
            </a:r>
            <a:r>
              <a:rPr lang="es-HN" altLang="es-HN" dirty="0" smtClean="0">
                <a:solidFill>
                  <a:srgbClr val="336699"/>
                </a:solidFill>
              </a:rPr>
              <a:t>. Iniciativa Regional de Coordinación</a:t>
            </a:r>
            <a:endParaRPr lang="es-HN" altLang="es-HN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TextBox 6"/>
          <p:cNvSpPr txBox="1">
            <a:spLocks noChangeArrowheads="1"/>
          </p:cNvSpPr>
          <p:nvPr/>
        </p:nvSpPr>
        <p:spPr bwMode="auto">
          <a:xfrm>
            <a:off x="467544" y="332656"/>
            <a:ext cx="717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HN" altLang="es-HN" dirty="0">
                <a:solidFill>
                  <a:srgbClr val="336699"/>
                </a:solidFill>
              </a:rPr>
              <a:t>D</a:t>
            </a:r>
            <a:r>
              <a:rPr lang="es-HN" altLang="es-HN" dirty="0" smtClean="0">
                <a:solidFill>
                  <a:srgbClr val="336699"/>
                </a:solidFill>
              </a:rPr>
              <a:t>. Producto financiero del BCIE</a:t>
            </a:r>
            <a:endParaRPr lang="es-HN" altLang="es-HN" dirty="0">
              <a:solidFill>
                <a:srgbClr val="336699"/>
              </a:solidFill>
            </a:endParaRPr>
          </a:p>
        </p:txBody>
      </p:sp>
      <p:sp>
        <p:nvSpPr>
          <p:cNvPr id="13336" name="1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A51C25-2807-483A-BE96-0C2EBF440E48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s-HN" altLang="es-HN" sz="1400" dirty="0">
              <a:solidFill>
                <a:schemeClr val="tx2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68300" y="1371600"/>
            <a:ext cx="8294688" cy="19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HN" altLang="es-HN" sz="2000" dirty="0" smtClean="0">
                <a:latin typeface="Calibri" panose="020F0502020204030204" pitchFamily="34" charset="0"/>
              </a:rPr>
              <a:t>Uno de los instrumentos financieros (segundo componente</a:t>
            </a:r>
            <a:r>
              <a:rPr lang="es-HN" altLang="es-HN" sz="2000" dirty="0">
                <a:latin typeface="Calibri" panose="020F0502020204030204" pitchFamily="34" charset="0"/>
              </a:rPr>
              <a:t>) se refiere al Programa Regional de </a:t>
            </a:r>
            <a:r>
              <a:rPr lang="es-HN" altLang="es-HN" sz="2400" b="1" dirty="0">
                <a:solidFill>
                  <a:srgbClr val="FF33CC"/>
                </a:solidFill>
                <a:latin typeface="Calibri" panose="020F0502020204030204" pitchFamily="34" charset="0"/>
              </a:rPr>
              <a:t>F</a:t>
            </a:r>
            <a:r>
              <a:rPr lang="es-HN" altLang="es-HN" sz="2000" dirty="0">
                <a:latin typeface="Calibri" panose="020F0502020204030204" pitchFamily="34" charset="0"/>
              </a:rPr>
              <a:t>inanciamiento </a:t>
            </a:r>
            <a:r>
              <a:rPr lang="es-HN" altLang="es-HN" sz="2400" b="1" dirty="0">
                <a:solidFill>
                  <a:srgbClr val="FF33CC"/>
                </a:solidFill>
                <a:latin typeface="Calibri" panose="020F0502020204030204" pitchFamily="34" charset="0"/>
              </a:rPr>
              <a:t>E</a:t>
            </a:r>
            <a:r>
              <a:rPr lang="es-HN" altLang="es-HN" sz="2000" dirty="0">
                <a:latin typeface="Calibri" panose="020F0502020204030204" pitchFamily="34" charset="0"/>
              </a:rPr>
              <a:t>mpresarial para </a:t>
            </a:r>
            <a:r>
              <a:rPr lang="es-HN" altLang="es-HN" sz="2400" b="1" dirty="0">
                <a:solidFill>
                  <a:srgbClr val="FF33CC"/>
                </a:solidFill>
                <a:latin typeface="Calibri" panose="020F0502020204030204" pitchFamily="34" charset="0"/>
              </a:rPr>
              <a:t>M</a:t>
            </a:r>
            <a:r>
              <a:rPr lang="es-HN" altLang="es-HN" sz="2000" dirty="0">
                <a:latin typeface="Calibri" panose="020F0502020204030204" pitchFamily="34" charset="0"/>
              </a:rPr>
              <a:t>ujeres </a:t>
            </a:r>
            <a:r>
              <a:rPr lang="es-HN" altLang="es-HN" sz="2000" dirty="0" smtClean="0">
                <a:latin typeface="Calibri" panose="020F0502020204030204" pitchFamily="34" charset="0"/>
              </a:rPr>
              <a:t>(</a:t>
            </a:r>
            <a:r>
              <a:rPr lang="es-HN" altLang="es-HN" sz="20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FEM</a:t>
            </a:r>
            <a:r>
              <a:rPr lang="es-HN" altLang="es-HN" sz="2000" dirty="0" smtClean="0">
                <a:latin typeface="Calibri" panose="020F0502020204030204" pitchFamily="34" charset="0"/>
              </a:rPr>
              <a:t>).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HN" altLang="es-HN" sz="2000" dirty="0" smtClean="0">
                <a:latin typeface="Calibri" panose="020F0502020204030204" pitchFamily="34" charset="0"/>
              </a:rPr>
              <a:t>El </a:t>
            </a:r>
            <a:r>
              <a:rPr lang="es-HN" altLang="es-HN" sz="2000" dirty="0">
                <a:latin typeface="Calibri" panose="020F0502020204030204" pitchFamily="34" charset="0"/>
              </a:rPr>
              <a:t>cual </a:t>
            </a:r>
            <a:r>
              <a:rPr lang="es-HN" altLang="es-HN" sz="2000" dirty="0" smtClean="0">
                <a:latin typeface="Calibri" panose="020F0502020204030204" pitchFamily="34" charset="0"/>
              </a:rPr>
              <a:t>es </a:t>
            </a:r>
            <a:r>
              <a:rPr lang="es-HN" altLang="es-HN" sz="2000" dirty="0">
                <a:latin typeface="Calibri" panose="020F0502020204030204" pitchFamily="34" charset="0"/>
              </a:rPr>
              <a:t>implementado por el BCIE en el marco del eje de Autonomía Económica (primer eje) de la PRIEG/SICA. </a:t>
            </a:r>
            <a:endParaRPr lang="es-HN" altLang="es-HN" dirty="0" smtClean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68301" y="3573016"/>
            <a:ext cx="42037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HN" altLang="es-HN" sz="2000" dirty="0" smtClean="0">
                <a:latin typeface="Calibri" panose="020F0502020204030204" pitchFamily="34" charset="0"/>
              </a:rPr>
              <a:t>El </a:t>
            </a:r>
            <a:r>
              <a:rPr lang="es-HN" altLang="es-HN" sz="2000" dirty="0">
                <a:latin typeface="Calibri" panose="020F0502020204030204" pitchFamily="34" charset="0"/>
              </a:rPr>
              <a:t>proceso del diseño del programa </a:t>
            </a:r>
            <a:r>
              <a:rPr lang="es-HN" altLang="es-HN" sz="2000" dirty="0" smtClean="0">
                <a:latin typeface="Calibri" panose="020F0502020204030204" pitchFamily="34" charset="0"/>
              </a:rPr>
              <a:t>incluyó tres </a:t>
            </a:r>
            <a:r>
              <a:rPr lang="es-HN" altLang="es-HN" sz="2000" dirty="0">
                <a:latin typeface="Calibri" panose="020F0502020204030204" pitchFamily="34" charset="0"/>
              </a:rPr>
              <a:t>espacios de discusión: </a:t>
            </a:r>
          </a:p>
          <a:p>
            <a:pPr lvl="1" indent="-342900" algn="just" eaLnBrk="1" hangingPunct="1">
              <a:spcBef>
                <a:spcPct val="20000"/>
              </a:spcBef>
              <a:buFontTx/>
              <a:buChar char="-"/>
            </a:pPr>
            <a:r>
              <a:rPr lang="es-HN" altLang="es-HN" sz="2000" dirty="0" smtClean="0">
                <a:latin typeface="Calibri" panose="020F0502020204030204" pitchFamily="34" charset="0"/>
              </a:rPr>
              <a:t>Una </a:t>
            </a:r>
            <a:r>
              <a:rPr lang="es-HN" altLang="es-HN" sz="2000" dirty="0">
                <a:latin typeface="Calibri" panose="020F0502020204030204" pitchFamily="34" charset="0"/>
              </a:rPr>
              <a:t>reunión inicial de </a:t>
            </a:r>
            <a:r>
              <a:rPr lang="es-HN" altLang="es-HN" sz="2000" dirty="0" smtClean="0">
                <a:latin typeface="Calibri" panose="020F0502020204030204" pitchFamily="34" charset="0"/>
              </a:rPr>
              <a:t>reflexión </a:t>
            </a:r>
            <a:r>
              <a:rPr lang="es-HN" altLang="es-HN" sz="2000" dirty="0">
                <a:latin typeface="Calibri" panose="020F0502020204030204" pitchFamily="34" charset="0"/>
              </a:rPr>
              <a:t>y acuerdos de </a:t>
            </a:r>
            <a:r>
              <a:rPr lang="es-HN" altLang="es-HN" sz="2000" dirty="0" smtClean="0">
                <a:latin typeface="Calibri" panose="020F0502020204030204" pitchFamily="34" charset="0"/>
              </a:rPr>
              <a:t>trabajo.</a:t>
            </a:r>
          </a:p>
          <a:p>
            <a:pPr lvl="1" indent="-342900" algn="just" eaLnBrk="1" hangingPunct="1">
              <a:spcBef>
                <a:spcPct val="20000"/>
              </a:spcBef>
              <a:buFontTx/>
              <a:buChar char="-"/>
            </a:pPr>
            <a:r>
              <a:rPr lang="es-HN" altLang="es-HN" sz="2000" dirty="0" smtClean="0">
                <a:latin typeface="Calibri" panose="020F0502020204030204" pitchFamily="34" charset="0"/>
              </a:rPr>
              <a:t>Cuatro </a:t>
            </a:r>
            <a:r>
              <a:rPr lang="es-HN" altLang="es-HN" sz="2000" dirty="0">
                <a:latin typeface="Calibri" panose="020F0502020204030204" pitchFamily="34" charset="0"/>
              </a:rPr>
              <a:t>talleres de </a:t>
            </a:r>
            <a:r>
              <a:rPr lang="es-HN" altLang="es-HN" sz="2000" dirty="0" smtClean="0">
                <a:latin typeface="Calibri" panose="020F0502020204030204" pitchFamily="34" charset="0"/>
              </a:rPr>
              <a:t>trabajo.</a:t>
            </a:r>
          </a:p>
          <a:p>
            <a:pPr marL="0" indent="0" algn="just" eaLnBrk="1" hangingPunct="1">
              <a:spcBef>
                <a:spcPct val="20000"/>
              </a:spcBef>
            </a:pPr>
            <a:endParaRPr lang="es-HN" altLang="es-HN" dirty="0" smtClean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75" y="3573016"/>
            <a:ext cx="3976513" cy="1887381"/>
          </a:xfrm>
          <a:prstGeom prst="rect">
            <a:avLst/>
          </a:prstGeom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95536" y="5496401"/>
            <a:ext cx="8195444" cy="74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HN" altLang="es-HN" sz="2000" dirty="0">
                <a:latin typeface="Calibri" panose="020F0502020204030204" pitchFamily="34" charset="0"/>
              </a:rPr>
              <a:t>El Lanzamiento del Programa se realizó el 29/junio/2016</a:t>
            </a:r>
            <a:r>
              <a:rPr lang="es-HN" altLang="es-HN" sz="2000" dirty="0" smtClean="0">
                <a:latin typeface="Calibri" panose="020F0502020204030204" pitchFamily="34" charset="0"/>
              </a:rPr>
              <a:t>, en el marco de la Reunión de Presidentes de los Países del SICA, en Roatán, Honduras. </a:t>
            </a:r>
            <a:endParaRPr lang="es-HN" altLang="es-HN" sz="20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TextBox 6"/>
          <p:cNvSpPr txBox="1">
            <a:spLocks noChangeArrowheads="1"/>
          </p:cNvSpPr>
          <p:nvPr/>
        </p:nvSpPr>
        <p:spPr bwMode="auto">
          <a:xfrm>
            <a:off x="467544" y="332656"/>
            <a:ext cx="717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HN" altLang="es-HN" dirty="0" smtClean="0">
                <a:solidFill>
                  <a:srgbClr val="336699"/>
                </a:solidFill>
              </a:rPr>
              <a:t>d.1. Generalidades del Programa</a:t>
            </a:r>
            <a:endParaRPr lang="es-HN" altLang="es-HN" dirty="0">
              <a:solidFill>
                <a:srgbClr val="336699"/>
              </a:solidFill>
            </a:endParaRPr>
          </a:p>
        </p:txBody>
      </p:sp>
      <p:sp>
        <p:nvSpPr>
          <p:cNvPr id="13336" name="1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A51C25-2807-483A-BE96-0C2EBF440E48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s-HN" altLang="es-HN" sz="1400" dirty="0">
              <a:solidFill>
                <a:schemeClr val="tx2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68300" y="1227584"/>
            <a:ext cx="4563740" cy="256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HN" altLang="es-HN" sz="2000" b="1" dirty="0" smtClean="0">
                <a:latin typeface="Calibri" panose="020F0502020204030204" pitchFamily="34" charset="0"/>
              </a:rPr>
              <a:t>Objetivo General</a:t>
            </a:r>
          </a:p>
          <a:p>
            <a:pPr marL="400050" lvl="1" indent="0" algn="just" eaLnBrk="1" hangingPunct="1">
              <a:spcBef>
                <a:spcPct val="20000"/>
              </a:spcBef>
            </a:pPr>
            <a:r>
              <a:rPr lang="es-HN" altLang="es-HN" sz="2000" dirty="0" smtClean="0">
                <a:latin typeface="Calibri" panose="020F0502020204030204" pitchFamily="34" charset="0"/>
              </a:rPr>
              <a:t>El </a:t>
            </a:r>
            <a:r>
              <a:rPr lang="es-HN" altLang="es-HN" sz="2000" dirty="0">
                <a:latin typeface="Calibri" panose="020F0502020204030204" pitchFamily="34" charset="0"/>
              </a:rPr>
              <a:t>Programa tiene como objetivo general promover el empoderamiento y la autonomía económica de las mujeres, contribuyendo con el proceso de desarrollo e integración económica regional en materia de género</a:t>
            </a:r>
            <a:r>
              <a:rPr lang="es-HN" altLang="es-HN" sz="2000" dirty="0" smtClean="0">
                <a:latin typeface="Calibri" panose="020F0502020204030204" pitchFamily="34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dirty="0" smtClean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4555" r="13759"/>
          <a:stretch/>
        </p:blipFill>
        <p:spPr bwMode="auto">
          <a:xfrm>
            <a:off x="5317670" y="1371600"/>
            <a:ext cx="3345318" cy="302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368300" y="4005064"/>
            <a:ext cx="8294688" cy="227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HN" altLang="es-HN" sz="2000" b="1" smtClean="0">
                <a:latin typeface="Calibri" panose="020F0502020204030204" pitchFamily="34" charset="0"/>
              </a:rPr>
              <a:t>Objetivos Específicos</a:t>
            </a:r>
            <a:endParaRPr lang="es-HN" altLang="es-HN" sz="2000" b="1" dirty="0" smtClean="0">
              <a:latin typeface="Calibri" panose="020F0502020204030204" pitchFamily="34" charset="0"/>
            </a:endParaRPr>
          </a:p>
          <a:p>
            <a:pPr marL="685800" lvl="1" algn="just" eaLnBrk="1" hangingPunct="1">
              <a:spcBef>
                <a:spcPct val="20000"/>
              </a:spcBef>
              <a:buFontTx/>
              <a:buChar char="-"/>
            </a:pPr>
            <a:r>
              <a:rPr lang="es-HN" altLang="es-HN" dirty="0" smtClean="0">
                <a:latin typeface="Calibri" panose="020F0502020204030204" pitchFamily="34" charset="0"/>
              </a:rPr>
              <a:t>Atender </a:t>
            </a:r>
            <a:r>
              <a:rPr lang="es-HN" altLang="es-HN" dirty="0">
                <a:latin typeface="Calibri" panose="020F0502020204030204" pitchFamily="34" charset="0"/>
              </a:rPr>
              <a:t>las necesidades de crédito de las mujeres a través de un programa financiero </a:t>
            </a:r>
            <a:r>
              <a:rPr lang="es-HN" altLang="es-HN" dirty="0" smtClean="0">
                <a:latin typeface="Calibri" panose="020F0502020204030204" pitchFamily="34" charset="0"/>
              </a:rPr>
              <a:t>diferenciado.</a:t>
            </a:r>
          </a:p>
          <a:p>
            <a:pPr marL="685800" lvl="1" algn="just" eaLnBrk="1" hangingPunct="1">
              <a:spcBef>
                <a:spcPct val="20000"/>
              </a:spcBef>
              <a:buFontTx/>
              <a:buChar char="-"/>
            </a:pPr>
            <a:r>
              <a:rPr lang="es-HN" altLang="es-HN" dirty="0" smtClean="0">
                <a:latin typeface="Calibri" panose="020F0502020204030204" pitchFamily="34" charset="0"/>
              </a:rPr>
              <a:t>Financiar </a:t>
            </a:r>
            <a:r>
              <a:rPr lang="es-HN" altLang="es-HN" dirty="0">
                <a:latin typeface="Calibri" panose="020F0502020204030204" pitchFamily="34" charset="0"/>
              </a:rPr>
              <a:t>a las mujeres empresarias y emprendedoras, especialmente aquellas que se encuentran en la base de la pirámide </a:t>
            </a:r>
            <a:r>
              <a:rPr lang="es-HN" altLang="es-HN" dirty="0" smtClean="0">
                <a:latin typeface="Calibri" panose="020F0502020204030204" pitchFamily="34" charset="0"/>
              </a:rPr>
              <a:t>económica.</a:t>
            </a:r>
          </a:p>
          <a:p>
            <a:pPr marL="685800" lvl="1" algn="just" eaLnBrk="1" hangingPunct="1">
              <a:spcBef>
                <a:spcPct val="20000"/>
              </a:spcBef>
              <a:buFontTx/>
              <a:buChar char="-"/>
            </a:pPr>
            <a:r>
              <a:rPr lang="es-HN" altLang="es-HN" dirty="0" smtClean="0">
                <a:latin typeface="Calibri" panose="020F0502020204030204" pitchFamily="34" charset="0"/>
              </a:rPr>
              <a:t>Promover </a:t>
            </a:r>
            <a:r>
              <a:rPr lang="es-HN" altLang="es-HN" dirty="0">
                <a:latin typeface="Calibri" panose="020F0502020204030204" pitchFamily="34" charset="0"/>
              </a:rPr>
              <a:t>y consolidar la posición de la mujer en el mercado </a:t>
            </a:r>
            <a:r>
              <a:rPr lang="es-HN" altLang="es-HN" dirty="0" smtClean="0">
                <a:latin typeface="Calibri" panose="020F0502020204030204" pitchFamily="34" charset="0"/>
              </a:rPr>
              <a:t>laboral.</a:t>
            </a:r>
          </a:p>
          <a:p>
            <a:pPr marL="685800" lvl="1" algn="just" eaLnBrk="1" hangingPunct="1">
              <a:spcBef>
                <a:spcPct val="20000"/>
              </a:spcBef>
              <a:buFontTx/>
              <a:buChar char="-"/>
            </a:pPr>
            <a:r>
              <a:rPr lang="es-HN" altLang="es-HN" dirty="0" smtClean="0">
                <a:latin typeface="Calibri" panose="020F0502020204030204" pitchFamily="34" charset="0"/>
              </a:rPr>
              <a:t>Brindar </a:t>
            </a:r>
            <a:r>
              <a:rPr lang="es-HN" altLang="es-HN" dirty="0">
                <a:latin typeface="Calibri" panose="020F0502020204030204" pitchFamily="34" charset="0"/>
              </a:rPr>
              <a:t>oportunidades de progreso a los grupos más vulnerables.</a:t>
            </a:r>
          </a:p>
          <a:p>
            <a:pPr marL="400050" lvl="1" indent="0" algn="just" eaLnBrk="1" hangingPunct="1">
              <a:spcBef>
                <a:spcPct val="20000"/>
              </a:spcBef>
            </a:pPr>
            <a:endParaRPr lang="es-HN" altLang="es-HN" dirty="0" smtClean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TextBox 6"/>
          <p:cNvSpPr txBox="1">
            <a:spLocks noChangeArrowheads="1"/>
          </p:cNvSpPr>
          <p:nvPr/>
        </p:nvSpPr>
        <p:spPr bwMode="auto">
          <a:xfrm>
            <a:off x="467544" y="332656"/>
            <a:ext cx="717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HN" altLang="es-HN" dirty="0" smtClean="0">
                <a:solidFill>
                  <a:srgbClr val="336699"/>
                </a:solidFill>
              </a:rPr>
              <a:t>d.1. Generalidades del Programa</a:t>
            </a:r>
            <a:endParaRPr lang="es-HN" altLang="es-HN" dirty="0">
              <a:solidFill>
                <a:srgbClr val="336699"/>
              </a:solidFill>
            </a:endParaRPr>
          </a:p>
        </p:txBody>
      </p:sp>
      <p:sp>
        <p:nvSpPr>
          <p:cNvPr id="13336" name="1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A51C25-2807-483A-BE96-0C2EBF440E48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s-HN" altLang="es-HN" sz="1400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/>
          <a:stretch>
            <a:fillRect/>
          </a:stretch>
        </p:blipFill>
        <p:spPr bwMode="auto">
          <a:xfrm>
            <a:off x="5411539" y="1352550"/>
            <a:ext cx="33369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95536" y="1234782"/>
            <a:ext cx="4799384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900" dirty="0">
                <a:latin typeface="Calibri" panose="020F0502020204030204" pitchFamily="34" charset="0"/>
              </a:rPr>
              <a:t>Países: </a:t>
            </a:r>
            <a:r>
              <a:rPr lang="es-HN" altLang="es-MX" sz="1900" dirty="0">
                <a:latin typeface="Calibri" panose="020F0502020204030204" pitchFamily="34" charset="0"/>
              </a:rPr>
              <a:t>Guatemala, Honduras, El Salvador, Nicaragua, Costa Rica y Países Beneficiarios No Fundadores del BCIE</a:t>
            </a:r>
            <a:r>
              <a:rPr lang="es-HN" altLang="es-MX" sz="1900" dirty="0" smtClean="0">
                <a:latin typeface="Calibri" panose="020F0502020204030204" pitchFamily="34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HN" altLang="es-MX" sz="16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900" dirty="0" smtClean="0">
                <a:latin typeface="Calibri" panose="020F0502020204030204" pitchFamily="34" charset="0"/>
              </a:rPr>
              <a:t>E</a:t>
            </a:r>
            <a:r>
              <a:rPr lang="es-HN" altLang="es-MX" sz="1900" dirty="0" smtClean="0">
                <a:latin typeface="Calibri" panose="020F0502020204030204" pitchFamily="34" charset="0"/>
              </a:rPr>
              <a:t>l Programa forma </a:t>
            </a:r>
            <a:r>
              <a:rPr lang="es-HN" altLang="es-MX" sz="1900" dirty="0">
                <a:latin typeface="Calibri" panose="020F0502020204030204" pitchFamily="34" charset="0"/>
              </a:rPr>
              <a:t>parte de los destinos de los recursos de </a:t>
            </a:r>
            <a:r>
              <a:rPr lang="es-HN" altLang="es-MX" sz="1900" dirty="0" smtClean="0">
                <a:latin typeface="Calibri" panose="020F0502020204030204" pitchFamily="34" charset="0"/>
              </a:rPr>
              <a:t>las </a:t>
            </a:r>
            <a:r>
              <a:rPr lang="es-HN" altLang="es-MX" sz="1900" dirty="0">
                <a:latin typeface="Calibri" panose="020F0502020204030204" pitchFamily="34" charset="0"/>
              </a:rPr>
              <a:t>Líneas Globales de Crédito (LGC</a:t>
            </a:r>
            <a:r>
              <a:rPr lang="es-HN" altLang="es-MX" sz="1900" dirty="0" smtClean="0">
                <a:latin typeface="Calibri" panose="020F0502020204030204" pitchFamily="34" charset="0"/>
              </a:rPr>
              <a:t>) de las IFIS.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HN" altLang="es-MX" sz="1600" dirty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HN" altLang="es-MX" sz="1900" dirty="0" smtClean="0">
                <a:latin typeface="Calibri" panose="020F0502020204030204" pitchFamily="34" charset="0"/>
              </a:rPr>
              <a:t>Beneficiarias: Mujeres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HN" altLang="es-MX" sz="1600" dirty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HN" altLang="es-MX" sz="1900" dirty="0" smtClean="0">
                <a:latin typeface="Calibri" panose="020F0502020204030204" pitchFamily="34" charset="0"/>
              </a:rPr>
              <a:t>Destino Recursos: Ficha Utilización Recursos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HN" altLang="es-MX" sz="1600" dirty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HN" altLang="es-MX" sz="1900" dirty="0" smtClean="0">
                <a:latin typeface="Calibri" panose="020F0502020204030204" pitchFamily="34" charset="0"/>
              </a:rPr>
              <a:t>Grupo Asesor: Normas de Orientación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HN" altLang="es-MX" sz="800" dirty="0" smtClean="0">
              <a:latin typeface="Calibri" panose="020F0502020204030204" pitchFamily="34" charset="0"/>
            </a:endParaRPr>
          </a:p>
          <a:p>
            <a:pPr lvl="1"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s-HN" altLang="es-MX" sz="1600" dirty="0" smtClean="0">
                <a:latin typeface="Calibri" panose="020F0502020204030204" pitchFamily="34" charset="0"/>
              </a:rPr>
              <a:t>Énfasis </a:t>
            </a:r>
            <a:r>
              <a:rPr lang="es-HN" altLang="es-MX" sz="1600" dirty="0">
                <a:latin typeface="Calibri" panose="020F0502020204030204" pitchFamily="34" charset="0"/>
              </a:rPr>
              <a:t>en </a:t>
            </a:r>
            <a:r>
              <a:rPr lang="es-HN" altLang="es-MX" sz="1600" dirty="0" smtClean="0">
                <a:latin typeface="Calibri" panose="020F0502020204030204" pitchFamily="34" charset="0"/>
              </a:rPr>
              <a:t>iniciativa regional.</a:t>
            </a:r>
          </a:p>
          <a:p>
            <a:pPr lvl="1"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s-HN" altLang="es-MX" sz="1600" dirty="0">
                <a:latin typeface="Calibri" panose="020F0502020204030204" pitchFamily="34" charset="0"/>
              </a:rPr>
              <a:t>Énfasis </a:t>
            </a:r>
            <a:r>
              <a:rPr lang="es-HN" altLang="es-MX" sz="1600" dirty="0" smtClean="0">
                <a:latin typeface="Calibri" panose="020F0502020204030204" pitchFamily="34" charset="0"/>
              </a:rPr>
              <a:t>en IFIS con </a:t>
            </a:r>
            <a:r>
              <a:rPr lang="es-HN" altLang="es-MX" sz="1600" dirty="0">
                <a:latin typeface="Calibri" panose="020F0502020204030204" pitchFamily="34" charset="0"/>
              </a:rPr>
              <a:t>perspectiva de </a:t>
            </a:r>
            <a:r>
              <a:rPr lang="es-HN" altLang="es-MX" sz="1600" dirty="0" smtClean="0">
                <a:latin typeface="Calibri" panose="020F0502020204030204" pitchFamily="34" charset="0"/>
              </a:rPr>
              <a:t>género.</a:t>
            </a:r>
          </a:p>
          <a:p>
            <a:pPr lvl="1"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s-HN" altLang="es-MX" sz="1600" dirty="0" smtClean="0">
                <a:latin typeface="Calibri" panose="020F0502020204030204" pitchFamily="34" charset="0"/>
              </a:rPr>
              <a:t>Énfasis </a:t>
            </a:r>
            <a:r>
              <a:rPr lang="es-HN" altLang="es-MX" sz="1600" dirty="0">
                <a:latin typeface="Calibri" panose="020F0502020204030204" pitchFamily="34" charset="0"/>
              </a:rPr>
              <a:t>en los tipos de beneficiarios </a:t>
            </a:r>
            <a:r>
              <a:rPr lang="es-HN" altLang="es-MX" sz="1600" dirty="0" smtClean="0">
                <a:latin typeface="Calibri" panose="020F0502020204030204" pitchFamily="34" charset="0"/>
              </a:rPr>
              <a:t>finales.</a:t>
            </a:r>
            <a:endParaRPr lang="es-HN" altLang="es-MX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09600" y="460375"/>
            <a:ext cx="752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Í</a:t>
            </a:r>
            <a:r>
              <a:rPr lang="es-HN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NDICE</a:t>
            </a:r>
            <a:endParaRPr lang="es-HN" sz="3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244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9C12B8F-20E5-4250-B500-88EAF6869043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s-HN" altLang="es-HN" sz="1400">
              <a:solidFill>
                <a:schemeClr val="tx2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524000" y="2276872"/>
            <a:ext cx="60003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cs typeface="Arial" panose="020B0604020202020204" pitchFamily="34" charset="0"/>
              </a:rPr>
              <a:t>BCIE en Breve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dirty="0"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cs typeface="Arial" panose="020B0604020202020204" pitchFamily="34" charset="0"/>
              </a:rPr>
              <a:t>BCIE en la Intermediación Financiera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u="sng" dirty="0"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cs typeface="Arial" panose="020B0604020202020204" pitchFamily="34" charset="0"/>
              </a:rPr>
              <a:t>Programa Regional de Financiamiento Empresarial para Mujeres (FEM)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dirty="0" smtClean="0"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2" name="11 Triángulo isósceles">
            <a:hlinkClick r:id="rId3" action="ppaction://hlinksldjump"/>
          </p:cNvPr>
          <p:cNvSpPr/>
          <p:nvPr/>
        </p:nvSpPr>
        <p:spPr>
          <a:xfrm rot="5400000">
            <a:off x="1238248" y="2943624"/>
            <a:ext cx="228603" cy="1142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Triángulo isósceles">
            <a:hlinkClick r:id="rId4" action="ppaction://hlinksldjump"/>
          </p:cNvPr>
          <p:cNvSpPr/>
          <p:nvPr/>
        </p:nvSpPr>
        <p:spPr>
          <a:xfrm rot="5400000">
            <a:off x="1238248" y="2410224"/>
            <a:ext cx="228603" cy="1142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Triángulo isósceles">
            <a:hlinkClick r:id="rId5" action="ppaction://hlinksldjump"/>
          </p:cNvPr>
          <p:cNvSpPr/>
          <p:nvPr/>
        </p:nvSpPr>
        <p:spPr>
          <a:xfrm rot="5400000">
            <a:off x="1238248" y="3477021"/>
            <a:ext cx="228603" cy="1142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 Triángulo isósceles">
            <a:hlinkClick r:id="rId5" action="ppaction://hlinksldjump"/>
          </p:cNvPr>
          <p:cNvSpPr/>
          <p:nvPr/>
        </p:nvSpPr>
        <p:spPr>
          <a:xfrm rot="5400000">
            <a:off x="1238247" y="4290613"/>
            <a:ext cx="228603" cy="1142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775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TextBox 6"/>
          <p:cNvSpPr txBox="1">
            <a:spLocks noChangeArrowheads="1"/>
          </p:cNvSpPr>
          <p:nvPr/>
        </p:nvSpPr>
        <p:spPr bwMode="auto">
          <a:xfrm>
            <a:off x="467544" y="332656"/>
            <a:ext cx="717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HN" altLang="es-HN" dirty="0" smtClean="0">
                <a:solidFill>
                  <a:srgbClr val="336699"/>
                </a:solidFill>
              </a:rPr>
              <a:t>d.2. Avances del Programa</a:t>
            </a:r>
            <a:endParaRPr lang="es-HN" altLang="es-HN" dirty="0">
              <a:solidFill>
                <a:srgbClr val="336699"/>
              </a:solidFill>
            </a:endParaRPr>
          </a:p>
        </p:txBody>
      </p:sp>
      <p:sp>
        <p:nvSpPr>
          <p:cNvPr id="13336" name="1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A51C25-2807-483A-BE96-0C2EBF440E48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s-HN" altLang="es-HN" sz="1400" dirty="0">
              <a:solidFill>
                <a:schemeClr val="tx2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36652" y="1124745"/>
            <a:ext cx="8686124" cy="83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HN" altLang="es-HN" dirty="0" smtClean="0">
                <a:latin typeface="Calibri" panose="020F0502020204030204" pitchFamily="34" charset="0"/>
              </a:rPr>
              <a:t>Al cierre de septiembre se han </a:t>
            </a:r>
            <a:r>
              <a:rPr lang="es-HN" altLang="es-HN" dirty="0">
                <a:latin typeface="Calibri" panose="020F0502020204030204" pitchFamily="34" charset="0"/>
              </a:rPr>
              <a:t>desembolsado </a:t>
            </a:r>
            <a:r>
              <a:rPr lang="es-HN" altLang="es-HN" dirty="0" smtClean="0">
                <a:latin typeface="Calibri" panose="020F0502020204030204" pitchFamily="34" charset="0"/>
              </a:rPr>
              <a:t>US$ 2,992,265.6 (de los cuales se han justificado US$2,403,273.5).</a:t>
            </a:r>
          </a:p>
          <a:p>
            <a:pPr marL="457200" lvl="1" indent="0" algn="just" eaLnBrk="1" hangingPunct="1">
              <a:spcBef>
                <a:spcPct val="20000"/>
              </a:spcBef>
            </a:pPr>
            <a:endParaRPr lang="es-HN" altLang="es-HN" dirty="0" smtClean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HN" altLang="es-HN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53" y="3282317"/>
            <a:ext cx="8686125" cy="1082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54" y="4453008"/>
            <a:ext cx="8686125" cy="214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52" y="1844824"/>
            <a:ext cx="8686125" cy="13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09600" y="460375"/>
            <a:ext cx="752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Í</a:t>
            </a:r>
            <a:r>
              <a:rPr lang="es-HN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NDICE</a:t>
            </a:r>
            <a:endParaRPr lang="es-HN" sz="3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244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9C12B8F-20E5-4250-B500-88EAF6869043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s-HN" altLang="es-HN" sz="1400">
              <a:solidFill>
                <a:schemeClr val="tx2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524000" y="2276872"/>
            <a:ext cx="60003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BCIE en Breve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BCIE en la Intermediación Financiera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u="sng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Programa Regional de Financiamiento Empresarial para Mujeres (FEM)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dirty="0" smtClean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cs typeface="Arial" panose="020B0604020202020204" pitchFamily="34" charset="0"/>
              </a:rPr>
              <a:t>Conclusiones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 Triángulo isósceles">
            <a:hlinkClick r:id="rId3" action="ppaction://hlinksldjump"/>
          </p:cNvPr>
          <p:cNvSpPr/>
          <p:nvPr/>
        </p:nvSpPr>
        <p:spPr>
          <a:xfrm rot="5400000">
            <a:off x="1238247" y="4290613"/>
            <a:ext cx="228603" cy="1142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2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1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A51C25-2807-483A-BE96-0C2EBF440E48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s-HN" altLang="es-HN" sz="1400" dirty="0">
              <a:solidFill>
                <a:schemeClr val="tx2"/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68300" y="1216496"/>
            <a:ext cx="5571852" cy="50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MX" sz="2000" dirty="0">
                <a:latin typeface="Calibri" panose="020F0502020204030204" pitchFamily="34" charset="0"/>
              </a:rPr>
              <a:t>El programa </a:t>
            </a:r>
            <a:r>
              <a:rPr lang="es-MX" sz="2000" dirty="0" smtClean="0">
                <a:latin typeface="Calibri" panose="020F0502020204030204" pitchFamily="34" charset="0"/>
              </a:rPr>
              <a:t>respondió </a:t>
            </a:r>
            <a:r>
              <a:rPr lang="es-MX" sz="2000" dirty="0">
                <a:latin typeface="Calibri" panose="020F0502020204030204" pitchFamily="34" charset="0"/>
              </a:rPr>
              <a:t>directamente al llamamiento del </a:t>
            </a:r>
            <a:r>
              <a:rPr lang="es-MX" sz="2000" dirty="0" smtClean="0">
                <a:latin typeface="Calibri" panose="020F0502020204030204" pitchFamily="34" charset="0"/>
              </a:rPr>
              <a:t>BCIE y las demás instituciones, </a:t>
            </a:r>
            <a:r>
              <a:rPr lang="es-MX" sz="2000" dirty="0">
                <a:latin typeface="Calibri" panose="020F0502020204030204" pitchFamily="34" charset="0"/>
              </a:rPr>
              <a:t>solicitado a través de la PRIEG-SICA, aprobada por los Jefes y Jefa de Estado y de Gobierno del SICA</a:t>
            </a:r>
            <a:r>
              <a:rPr lang="es-MX" sz="2000" dirty="0" smtClean="0">
                <a:latin typeface="Calibri" panose="020F0502020204030204" pitchFamily="34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MX" sz="1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MX" altLang="es-HN" sz="2000" dirty="0" smtClean="0">
                <a:latin typeface="Calibri" panose="020F0502020204030204" pitchFamily="34" charset="0"/>
              </a:rPr>
              <a:t>El programa representa una iniciativa regional emblemática de coordinación entre BCIE-SICA.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MX" sz="1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MX" sz="2000" dirty="0" smtClean="0">
                <a:latin typeface="Calibri" panose="020F0502020204030204" pitchFamily="34" charset="0"/>
              </a:rPr>
              <a:t>El programa representa una herramienta efectiva para impulsar el tema de género, liderando el BCIE con el acompañamiento de las instituciones especializadas en el tema.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MX" sz="10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s-MX" sz="2000" dirty="0" smtClean="0">
                <a:latin typeface="Calibri" panose="020F0502020204030204" pitchFamily="34" charset="0"/>
              </a:rPr>
              <a:t>El tema de género incide directamente en el Objetivo de Desarrollo Sostenible relacionado con la Igualdad de Género.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09" y="1231309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67544" y="332656"/>
            <a:ext cx="717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HN" altLang="es-HN" dirty="0" smtClean="0">
                <a:solidFill>
                  <a:srgbClr val="336699"/>
                </a:solidFill>
              </a:rPr>
              <a:t>IV. Conclusiones</a:t>
            </a:r>
            <a:endParaRPr lang="es-HN" altLang="es-HN" dirty="0">
              <a:solidFill>
                <a:srgbClr val="336699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26" y="2122844"/>
            <a:ext cx="1233799" cy="58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wqce.sica.int/imagenes/l_portal/l_cenpromyp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80410"/>
            <a:ext cx="85305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sica.int/commca/imagenes/head_commca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68" b="17462"/>
          <a:stretch/>
        </p:blipFill>
        <p:spPr bwMode="auto">
          <a:xfrm>
            <a:off x="6325925" y="2710213"/>
            <a:ext cx="864096" cy="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ONU Mujeres - Entidad de las Naciones Unidas para la Igualdad de Género y el Empoderamiento de las Mujer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1"/>
          <a:stretch/>
        </p:blipFill>
        <p:spPr bwMode="auto">
          <a:xfrm>
            <a:off x="7547198" y="2996952"/>
            <a:ext cx="1234237" cy="4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redcamif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68464"/>
            <a:ext cx="1206326" cy="60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IT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73" y="3707310"/>
            <a:ext cx="1333083" cy="5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.europapress.net/fotoweb/fotonoticia_20150925141553_8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65" y="4419943"/>
            <a:ext cx="2830527" cy="18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076325"/>
            <a:ext cx="9144000" cy="2625725"/>
          </a:xfrm>
          <a:prstGeom prst="rect">
            <a:avLst/>
          </a:prstGeom>
          <a:solidFill>
            <a:srgbClr val="FFCC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702050"/>
            <a:ext cx="9144000" cy="315595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076325"/>
          </a:xfrm>
          <a:prstGeom prst="rect">
            <a:avLst/>
          </a:prstGeom>
          <a:solidFill>
            <a:srgbClr val="000066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HN" sz="2000" b="1" dirty="0"/>
              <a:t>BANCO CENTROAMERICANO DE INTEGRACIÓN ECONÓMICA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14288" y="6415088"/>
            <a:ext cx="9129712" cy="442912"/>
          </a:xfrm>
          <a:prstGeom prst="rect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HN" dirty="0" smtClean="0"/>
              <a:t>Octubre 2016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86600" y="1076325"/>
            <a:ext cx="2057400" cy="26257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86600" y="4129088"/>
            <a:ext cx="2057400" cy="2300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60324" y="1518062"/>
            <a:ext cx="70262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HN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3000" b="1"/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latin typeface="Gill Sans MT" pitchFamily="34" charset="0"/>
              </a:defRPr>
            </a:lvl9pPr>
          </a:lstStyle>
          <a:p>
            <a:r>
              <a:rPr lang="es-MX" dirty="0">
                <a:latin typeface="Calibri" panose="020F0502020204030204" pitchFamily="34" charset="0"/>
              </a:rPr>
              <a:t>Programa Regional de</a:t>
            </a:r>
          </a:p>
          <a:p>
            <a:r>
              <a:rPr lang="es-MX" sz="4000" dirty="0">
                <a:solidFill>
                  <a:srgbClr val="FF33CC"/>
                </a:solidFill>
                <a:latin typeface="Calibri" panose="020F0502020204030204" pitchFamily="34" charset="0"/>
              </a:rPr>
              <a:t>F</a:t>
            </a:r>
            <a:r>
              <a:rPr lang="es-MX" dirty="0">
                <a:latin typeface="Calibri" panose="020F0502020204030204" pitchFamily="34" charset="0"/>
              </a:rPr>
              <a:t>inanciamiento </a:t>
            </a:r>
            <a:r>
              <a:rPr lang="es-MX" sz="4000" dirty="0">
                <a:solidFill>
                  <a:srgbClr val="FF33CC"/>
                </a:solidFill>
                <a:latin typeface="Calibri" panose="020F0502020204030204" pitchFamily="34" charset="0"/>
              </a:rPr>
              <a:t>E</a:t>
            </a:r>
            <a:r>
              <a:rPr lang="es-MX" dirty="0">
                <a:latin typeface="Calibri" panose="020F0502020204030204" pitchFamily="34" charset="0"/>
              </a:rPr>
              <a:t>mpresarial para </a:t>
            </a:r>
            <a:r>
              <a:rPr lang="es-MX" sz="4000" dirty="0">
                <a:solidFill>
                  <a:srgbClr val="FF33CC"/>
                </a:solidFill>
                <a:latin typeface="Calibri" panose="020F0502020204030204" pitchFamily="34" charset="0"/>
              </a:rPr>
              <a:t>M</a:t>
            </a:r>
            <a:r>
              <a:rPr lang="es-MX" dirty="0">
                <a:latin typeface="Calibri" panose="020F0502020204030204" pitchFamily="34" charset="0"/>
              </a:rPr>
              <a:t>ujeres</a:t>
            </a:r>
          </a:p>
          <a:p>
            <a:r>
              <a:rPr lang="es-MX" dirty="0">
                <a:latin typeface="Calibri" panose="020F0502020204030204" pitchFamily="34" charset="0"/>
              </a:rPr>
              <a:t>- </a:t>
            </a:r>
            <a:r>
              <a:rPr lang="es-MX" sz="4000" dirty="0">
                <a:solidFill>
                  <a:srgbClr val="FF33CC"/>
                </a:solidFill>
                <a:latin typeface="Calibri" panose="020F0502020204030204" pitchFamily="34" charset="0"/>
              </a:rPr>
              <a:t>FEM</a:t>
            </a:r>
            <a:r>
              <a:rPr lang="es-MX" dirty="0">
                <a:latin typeface="Calibri" panose="020F0502020204030204" pitchFamily="34" charset="0"/>
              </a:rPr>
              <a:t> -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288" y="3714353"/>
            <a:ext cx="9129712" cy="866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7065963" y="3713163"/>
            <a:ext cx="2051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HN" altLang="es-HN" sz="1200" b="1" u="sng" dirty="0">
                <a:solidFill>
                  <a:schemeClr val="bg1"/>
                </a:solidFill>
                <a:latin typeface="Calibri" pitchFamily="34" charset="0"/>
              </a:rPr>
              <a:t>ESTRATEGIA BCIE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HN" altLang="es-HN" sz="1200" b="1" dirty="0">
                <a:solidFill>
                  <a:schemeClr val="bg1"/>
                </a:solidFill>
                <a:latin typeface="Calibri" pitchFamily="34" charset="0"/>
              </a:rPr>
              <a:t>INTERMEDIACIÓN FINANCIERA Y FINANZAS PARA EL DESARROLLO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697413" y="3716338"/>
            <a:ext cx="1143000" cy="83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713163"/>
            <a:ext cx="1796395" cy="85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http://wqce.sica.int/imagenes/l_portal/l_cenpromyp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51" y="3727053"/>
            <a:ext cx="85305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33" y="3717032"/>
            <a:ext cx="619551" cy="84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NU Mujeres - Entidad de las Naciones Unidas para la Igualdad de Género y el Empoderamiento de las Mujer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1"/>
          <a:stretch/>
        </p:blipFill>
        <p:spPr bwMode="auto">
          <a:xfrm>
            <a:off x="4921939" y="3909943"/>
            <a:ext cx="1234237" cy="4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4" r="9293"/>
          <a:stretch/>
        </p:blipFill>
        <p:spPr bwMode="auto">
          <a:xfrm>
            <a:off x="7091363" y="1076325"/>
            <a:ext cx="2052638" cy="261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4555" r="13759"/>
          <a:stretch/>
        </p:blipFill>
        <p:spPr bwMode="auto">
          <a:xfrm>
            <a:off x="7091364" y="4581128"/>
            <a:ext cx="2025650" cy="183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sica.int/commca/imagenes/head_commca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68" b="17462"/>
          <a:stretch/>
        </p:blipFill>
        <p:spPr bwMode="auto">
          <a:xfrm>
            <a:off x="3923928" y="3773908"/>
            <a:ext cx="864096" cy="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redcamif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16479"/>
            <a:ext cx="1206326" cy="60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T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61" y="3866512"/>
            <a:ext cx="1333083" cy="5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4511F-526C-44F8-8F0E-FEC48AB09BF3}" type="slidenum">
              <a:rPr lang="es-HN" smtClean="0"/>
              <a:pPr>
                <a:defRPr/>
              </a:pPr>
              <a:t>23</a:t>
            </a:fld>
            <a:endParaRPr lang="es-HN" dirty="0"/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1741" y="5005625"/>
            <a:ext cx="7051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 dirty="0" smtClean="0">
                <a:latin typeface="Calibri" panose="020F0502020204030204" pitchFamily="34" charset="0"/>
              </a:rPr>
              <a:t>Diálogo </a:t>
            </a:r>
            <a:r>
              <a:rPr lang="es-MX" sz="2000" b="1" dirty="0">
                <a:latin typeface="Calibri" panose="020F0502020204030204" pitchFamily="34" charset="0"/>
              </a:rPr>
              <a:t>Interamericano de Altas </a:t>
            </a:r>
            <a:r>
              <a:rPr lang="es-MX" sz="2000" b="1" dirty="0" smtClean="0">
                <a:latin typeface="Calibri" panose="020F0502020204030204" pitchFamily="34" charset="0"/>
              </a:rPr>
              <a:t>Autoridades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 dirty="0" smtClean="0">
                <a:latin typeface="Calibri" panose="020F0502020204030204" pitchFamily="34" charset="0"/>
              </a:rPr>
              <a:t>de </a:t>
            </a:r>
            <a:r>
              <a:rPr lang="es-MX" sz="2000" b="1" dirty="0">
                <a:latin typeface="Calibri" panose="020F0502020204030204" pitchFamily="34" charset="0"/>
              </a:rPr>
              <a:t>Micro, Pequeña y Mediana </a:t>
            </a:r>
            <a:r>
              <a:rPr lang="es-MX" sz="2000" b="1" dirty="0" smtClean="0">
                <a:latin typeface="Calibri" panose="020F0502020204030204" pitchFamily="34" charset="0"/>
              </a:rPr>
              <a:t>Empresa,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2000" b="1" dirty="0" smtClean="0">
                <a:latin typeface="Calibri" panose="020F0502020204030204" pitchFamily="34" charset="0"/>
              </a:rPr>
              <a:t>Organizado por la OEA</a:t>
            </a:r>
          </a:p>
        </p:txBody>
      </p:sp>
    </p:spTree>
    <p:extLst>
      <p:ext uri="{BB962C8B-B14F-4D97-AF65-F5344CB8AC3E}">
        <p14:creationId xmlns:p14="http://schemas.microsoft.com/office/powerpoint/2010/main" val="3480738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09600" y="460375"/>
            <a:ext cx="752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Í</a:t>
            </a:r>
            <a:r>
              <a:rPr lang="es-HN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NDICE</a:t>
            </a:r>
            <a:endParaRPr lang="es-HN" sz="3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244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9C12B8F-20E5-4250-B500-88EAF6869043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s-HN" altLang="es-HN" sz="1400">
              <a:solidFill>
                <a:schemeClr val="tx2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524000" y="2276872"/>
            <a:ext cx="60003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cs typeface="Arial" panose="020B0604020202020204" pitchFamily="34" charset="0"/>
              </a:rPr>
              <a:t>BCIE en Breve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dirty="0"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BCIE en la Intermediación Financiera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u="sng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Programa Regional de Financiamiento Empresarial para Mujeres (FEM)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dirty="0" smtClean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3" name="12 Triángulo isósceles">
            <a:hlinkClick r:id="rId2" action="ppaction://hlinksldjump"/>
          </p:cNvPr>
          <p:cNvSpPr/>
          <p:nvPr/>
        </p:nvSpPr>
        <p:spPr>
          <a:xfrm rot="5400000">
            <a:off x="1238248" y="2410224"/>
            <a:ext cx="228603" cy="1142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638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3355975" y="1358900"/>
            <a:ext cx="5257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Banco multilateral de desarrollo focalizado en la región centroamericana.</a:t>
            </a:r>
          </a:p>
          <a:p>
            <a:pPr algn="just">
              <a:defRPr/>
            </a:pPr>
            <a:endParaRPr lang="es-HN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defRPr/>
            </a:pPr>
            <a:endParaRPr lang="es-HN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defRPr/>
            </a:pPr>
            <a:endParaRPr lang="es-HN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Fundado en 1960.</a:t>
            </a:r>
          </a:p>
          <a:p>
            <a:pPr algn="just">
              <a:buFont typeface="Arial" charset="0"/>
              <a:buChar char="•"/>
              <a:defRPr/>
            </a:pPr>
            <a:endParaRPr lang="es-HN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Países miembros: 13</a:t>
            </a:r>
          </a:p>
          <a:p>
            <a:pPr algn="just">
              <a:buFont typeface="Arial" charset="0"/>
              <a:buChar char="•"/>
              <a:defRPr/>
            </a:pPr>
            <a:endParaRPr lang="es-HN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Sede en Tegucigalpa, Honduras.</a:t>
            </a:r>
          </a:p>
          <a:p>
            <a:pPr algn="just">
              <a:defRPr/>
            </a:pPr>
            <a:endParaRPr lang="es-HN" dirty="0">
              <a:solidFill>
                <a:schemeClr val="bg1"/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Datos </a:t>
            </a:r>
            <a:r>
              <a:rPr lang="es-H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2015:</a:t>
            </a:r>
            <a:endParaRPr lang="es-HN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lvl="1" algn="just">
              <a:defRPr/>
            </a:pPr>
            <a:endParaRPr lang="es-HN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lvl="1" algn="just">
              <a:buFontTx/>
              <a:buChar char="-"/>
              <a:defRPr/>
            </a:pPr>
            <a:r>
              <a:rPr lang="es-HN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Activos: 		US$ </a:t>
            </a:r>
            <a:r>
              <a:rPr lang="es-H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8,812.9 </a:t>
            </a:r>
            <a:r>
              <a:rPr lang="es-HN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millones</a:t>
            </a:r>
          </a:p>
          <a:p>
            <a:pPr lvl="1" algn="just">
              <a:buFontTx/>
              <a:buChar char="-"/>
              <a:defRPr/>
            </a:pPr>
            <a:r>
              <a:rPr lang="es-HN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Cartera: 		US$ </a:t>
            </a:r>
            <a:r>
              <a:rPr lang="es-H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6,081.6 </a:t>
            </a:r>
            <a:r>
              <a:rPr lang="es-HN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millones</a:t>
            </a:r>
          </a:p>
          <a:p>
            <a:pPr lvl="1" algn="just">
              <a:buFontTx/>
              <a:buChar char="-"/>
              <a:defRPr/>
            </a:pPr>
            <a:r>
              <a:rPr lang="es-HN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Patrimonio:		US$ </a:t>
            </a:r>
            <a:r>
              <a:rPr lang="es-H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2,573.2 </a:t>
            </a:r>
            <a:r>
              <a:rPr lang="es-HN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millones</a:t>
            </a:r>
          </a:p>
          <a:p>
            <a:pPr lvl="1" algn="just">
              <a:buFontTx/>
              <a:buChar char="-"/>
              <a:defRPr/>
            </a:pPr>
            <a:r>
              <a:rPr lang="es-HN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HN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Desembolsos: 	US$ </a:t>
            </a:r>
            <a:r>
              <a:rPr lang="es-H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1,503.4 </a:t>
            </a:r>
            <a:r>
              <a:rPr lang="es-HN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millones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895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>
            <a:fillRect/>
          </a:stretch>
        </p:blipFill>
        <p:spPr bwMode="auto">
          <a:xfrm>
            <a:off x="4419600" y="2068513"/>
            <a:ext cx="2895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653B74D-9E38-4784-A948-7ED90DCACC12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s-HN" altLang="es-HN" sz="1400">
              <a:solidFill>
                <a:schemeClr val="tx2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68300" y="406400"/>
            <a:ext cx="7178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HN" altLang="es-HN" dirty="0" smtClean="0"/>
              <a:t>BCIE en Breve</a:t>
            </a:r>
            <a:endParaRPr lang="es-HN" altLang="es-H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150" y="26233"/>
            <a:ext cx="810191" cy="108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450850" y="1285875"/>
            <a:ext cx="8256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SV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Como parte de su Estrategia Institucional </a:t>
            </a:r>
            <a:r>
              <a:rPr lang="es-SV" alt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2015-2019, </a:t>
            </a:r>
            <a:r>
              <a:rPr lang="es-SV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el BCIE definió 6 áreas de focalización en su propósito de contribuir con el desarrollo de la región.</a:t>
            </a:r>
            <a:endParaRPr lang="es-HN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5"/>
          <p:cNvGraphicFramePr/>
          <p:nvPr/>
        </p:nvGraphicFramePr>
        <p:xfrm>
          <a:off x="5178845" y="2274392"/>
          <a:ext cx="2928937" cy="381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178425" y="2574925"/>
            <a:ext cx="292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SV" altLang="es-HN" sz="2400" b="1" i="1">
                <a:solidFill>
                  <a:srgbClr val="C00000"/>
                </a:solidFill>
                <a:latin typeface="Calibri" panose="020F0502020204030204" pitchFamily="34" charset="0"/>
              </a:rPr>
              <a:t>Nuestros Clientes</a:t>
            </a:r>
            <a:endParaRPr lang="en-US" altLang="es-HN" sz="2400" b="1" i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95132" y="2875183"/>
            <a:ext cx="3886538" cy="4762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i="1" dirty="0"/>
              <a:t>Infraestructura Productiva</a:t>
            </a:r>
          </a:p>
        </p:txBody>
      </p:sp>
      <p:sp>
        <p:nvSpPr>
          <p:cNvPr id="11" name="Rectangle 8"/>
          <p:cNvSpPr/>
          <p:nvPr/>
        </p:nvSpPr>
        <p:spPr>
          <a:xfrm>
            <a:off x="595132" y="4773630"/>
            <a:ext cx="3886538" cy="57150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i="1" dirty="0"/>
              <a:t>Intermediación Financiera 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i="1" dirty="0"/>
              <a:t>Finanzas para el Desarrollo</a:t>
            </a:r>
          </a:p>
        </p:txBody>
      </p:sp>
      <p:sp>
        <p:nvSpPr>
          <p:cNvPr id="12" name="Rectangle 9"/>
          <p:cNvSpPr/>
          <p:nvPr/>
        </p:nvSpPr>
        <p:spPr>
          <a:xfrm>
            <a:off x="612775" y="3522486"/>
            <a:ext cx="3886538" cy="4762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i="1" dirty="0"/>
              <a:t>Energía</a:t>
            </a:r>
          </a:p>
        </p:txBody>
      </p:sp>
      <p:sp>
        <p:nvSpPr>
          <p:cNvPr id="13" name="Rectangle 10"/>
          <p:cNvSpPr/>
          <p:nvPr/>
        </p:nvSpPr>
        <p:spPr>
          <a:xfrm>
            <a:off x="595132" y="4152110"/>
            <a:ext cx="3886538" cy="4762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i="1" dirty="0" smtClean="0"/>
              <a:t>Desarrollo Rural y Medio Ambiente</a:t>
            </a:r>
            <a:endParaRPr lang="es-SV" sz="1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612775" y="2148428"/>
            <a:ext cx="3886538" cy="5476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SV" sz="1400" b="1" i="1" dirty="0"/>
              <a:t>Desarrollo Humano e Infraestructura Social</a:t>
            </a:r>
          </a:p>
        </p:txBody>
      </p:sp>
      <p:sp>
        <p:nvSpPr>
          <p:cNvPr id="15" name="Rectangle 15"/>
          <p:cNvSpPr/>
          <p:nvPr/>
        </p:nvSpPr>
        <p:spPr>
          <a:xfrm>
            <a:off x="595127" y="5505953"/>
            <a:ext cx="3886538" cy="547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i="1" dirty="0" smtClean="0"/>
              <a:t>Servicios </a:t>
            </a:r>
            <a:r>
              <a:rPr lang="es-SV" sz="1400" b="1" i="1" dirty="0"/>
              <a:t>para la Competitividad</a:t>
            </a:r>
          </a:p>
        </p:txBody>
      </p:sp>
      <p:sp>
        <p:nvSpPr>
          <p:cNvPr id="13335" name="TextBox 6"/>
          <p:cNvSpPr txBox="1">
            <a:spLocks noChangeArrowheads="1"/>
          </p:cNvSpPr>
          <p:nvPr/>
        </p:nvSpPr>
        <p:spPr bwMode="auto">
          <a:xfrm>
            <a:off x="368300" y="406400"/>
            <a:ext cx="7178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HN" altLang="es-HN" dirty="0" smtClean="0"/>
              <a:t>Alineación </a:t>
            </a:r>
            <a:r>
              <a:rPr lang="es-HN" altLang="es-HN" dirty="0"/>
              <a:t>Estratégica</a:t>
            </a:r>
          </a:p>
        </p:txBody>
      </p:sp>
      <p:sp>
        <p:nvSpPr>
          <p:cNvPr id="13336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A51C25-2807-483A-BE96-0C2EBF440E48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HN" altLang="es-HN" sz="140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150" y="26233"/>
            <a:ext cx="810191" cy="108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09600" y="460375"/>
            <a:ext cx="752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Í</a:t>
            </a:r>
            <a:r>
              <a:rPr lang="es-HN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NDICE</a:t>
            </a:r>
            <a:endParaRPr lang="es-HN" sz="3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244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9C12B8F-20E5-4250-B500-88EAF6869043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HN" altLang="es-HN" sz="1400">
              <a:solidFill>
                <a:schemeClr val="tx2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524000" y="2276872"/>
            <a:ext cx="60003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BCIE en Breve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dirty="0"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cs typeface="Arial" panose="020B0604020202020204" pitchFamily="34" charset="0"/>
              </a:rPr>
              <a:t>BCIE en la Intermediación Financiera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u="sng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Programa Regional de Financiamiento Empresarial para Mujeres (FEM)</a:t>
            </a: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endParaRPr lang="es-HN" dirty="0" smtClean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Bookman Old Style" pitchFamily="18" charset="0"/>
              <a:buAutoNum type="romanUcPeriod"/>
              <a:defRPr/>
            </a:pPr>
            <a:r>
              <a:rPr lang="es-HN" dirty="0" smtClean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2" name="11 Triángulo isósceles">
            <a:hlinkClick r:id="rId2" action="ppaction://hlinksldjump"/>
          </p:cNvPr>
          <p:cNvSpPr/>
          <p:nvPr/>
        </p:nvSpPr>
        <p:spPr>
          <a:xfrm rot="5400000">
            <a:off x="1238248" y="2943624"/>
            <a:ext cx="228603" cy="1142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6063"/>
            <a:ext cx="52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6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3352800" y="1372698"/>
            <a:ext cx="533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HN" sz="2000" dirty="0">
                <a:latin typeface="Calibri" pitchFamily="34" charset="0"/>
              </a:rPr>
              <a:t>Hoy en día, el BCIE en Centroamérica:</a:t>
            </a:r>
          </a:p>
          <a:p>
            <a:pPr algn="just">
              <a:buFont typeface="Arial" charset="0"/>
              <a:buChar char="•"/>
              <a:defRPr/>
            </a:pPr>
            <a:endParaRPr lang="es-HN" sz="1200" dirty="0"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s-HN" sz="2000" dirty="0">
                <a:latin typeface="Calibri" pitchFamily="34" charset="0"/>
              </a:rPr>
              <a:t>Cuenta con la </a:t>
            </a:r>
            <a:r>
              <a:rPr lang="es-HN" sz="2000" b="1" dirty="0">
                <a:latin typeface="Calibri" pitchFamily="34" charset="0"/>
              </a:rPr>
              <a:t>red más grande</a:t>
            </a:r>
            <a:r>
              <a:rPr lang="es-HN" sz="2000" dirty="0">
                <a:latin typeface="Calibri" pitchFamily="34" charset="0"/>
              </a:rPr>
              <a:t> de instituciones intermediarias para canalizar recursos en Centroamérica: </a:t>
            </a:r>
            <a:r>
              <a:rPr lang="es-HN" sz="2000" u="sng" dirty="0">
                <a:latin typeface="Calibri" pitchFamily="34" charset="0"/>
              </a:rPr>
              <a:t>Más de 100 instituciones.</a:t>
            </a:r>
          </a:p>
          <a:p>
            <a:pPr marL="457200" indent="-457200" algn="just">
              <a:buFontTx/>
              <a:buAutoNum type="arabicPeriod"/>
              <a:defRPr/>
            </a:pPr>
            <a:endParaRPr lang="es-HN" sz="1200" dirty="0"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s-HN" sz="2000" dirty="0">
                <a:latin typeface="Calibri" pitchFamily="34" charset="0"/>
              </a:rPr>
              <a:t>Es el organismo multilateral de desarrollo que se ha convertido en la </a:t>
            </a:r>
            <a:r>
              <a:rPr lang="es-HN" sz="2000" b="1" dirty="0">
                <a:latin typeface="Calibri" pitchFamily="34" charset="0"/>
              </a:rPr>
              <a:t>principal fuente </a:t>
            </a:r>
            <a:r>
              <a:rPr lang="es-HN" sz="2000" dirty="0">
                <a:latin typeface="Calibri" pitchFamily="34" charset="0"/>
              </a:rPr>
              <a:t>de recursos para el sector Microfinanzas &amp; PYME: </a:t>
            </a:r>
            <a:r>
              <a:rPr lang="es-HN" sz="2000" u="sng" dirty="0">
                <a:latin typeface="Calibri" pitchFamily="34" charset="0"/>
              </a:rPr>
              <a:t>Más de US$2,000 millones.</a:t>
            </a:r>
          </a:p>
          <a:p>
            <a:pPr marL="457200" indent="-457200" algn="just">
              <a:buFontTx/>
              <a:buAutoNum type="arabicPeriod"/>
              <a:defRPr/>
            </a:pPr>
            <a:endParaRPr lang="es-HN" sz="1200" dirty="0"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s-HN" sz="2000" dirty="0">
                <a:latin typeface="Calibri" pitchFamily="34" charset="0"/>
              </a:rPr>
              <a:t>Es el principal organismo de desarrollo  que </a:t>
            </a:r>
            <a:r>
              <a:rPr lang="es-HN" sz="2000" b="1" dirty="0">
                <a:latin typeface="Calibri" pitchFamily="34" charset="0"/>
              </a:rPr>
              <a:t>administra y canaliza </a:t>
            </a:r>
            <a:r>
              <a:rPr lang="es-HN" sz="2000" dirty="0">
                <a:latin typeface="Calibri" pitchFamily="34" charset="0"/>
              </a:rPr>
              <a:t>recursos provenientes de otros países interesados en </a:t>
            </a:r>
            <a:r>
              <a:rPr lang="es-HN" sz="2000" dirty="0" smtClean="0">
                <a:latin typeface="Calibri" pitchFamily="34" charset="0"/>
              </a:rPr>
              <a:t>la región, principalmente en el </a:t>
            </a:r>
            <a:r>
              <a:rPr lang="es-HN" sz="2000" dirty="0">
                <a:latin typeface="Calibri" pitchFamily="34" charset="0"/>
              </a:rPr>
              <a:t>sector Microfinanzas &amp; PYME de la región. </a:t>
            </a:r>
          </a:p>
        </p:txBody>
      </p:sp>
      <p:grpSp>
        <p:nvGrpSpPr>
          <p:cNvPr id="15363" name="Group 138"/>
          <p:cNvGrpSpPr>
            <a:grpSpLocks/>
          </p:cNvGrpSpPr>
          <p:nvPr/>
        </p:nvGrpSpPr>
        <p:grpSpPr bwMode="auto">
          <a:xfrm>
            <a:off x="323850" y="1679575"/>
            <a:ext cx="2954338" cy="4429125"/>
            <a:chOff x="3902" y="2321"/>
            <a:chExt cx="1221" cy="1723"/>
          </a:xfrm>
        </p:grpSpPr>
        <p:sp>
          <p:nvSpPr>
            <p:cNvPr id="15366" name="Freeform 139"/>
            <p:cNvSpPr>
              <a:spLocks/>
            </p:cNvSpPr>
            <p:nvPr/>
          </p:nvSpPr>
          <p:spPr bwMode="auto">
            <a:xfrm>
              <a:off x="4643" y="2595"/>
              <a:ext cx="21" cy="7"/>
            </a:xfrm>
            <a:custGeom>
              <a:avLst/>
              <a:gdLst>
                <a:gd name="T0" fmla="*/ 0 w 35"/>
                <a:gd name="T1" fmla="*/ 0 h 13"/>
                <a:gd name="T2" fmla="*/ 1 w 35"/>
                <a:gd name="T3" fmla="*/ 1 h 13"/>
                <a:gd name="T4" fmla="*/ 1 w 35"/>
                <a:gd name="T5" fmla="*/ 1 h 13"/>
                <a:gd name="T6" fmla="*/ 0 w 35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3"/>
                <a:gd name="T14" fmla="*/ 35 w 3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3">
                  <a:moveTo>
                    <a:pt x="0" y="0"/>
                  </a:moveTo>
                  <a:lnTo>
                    <a:pt x="3" y="13"/>
                  </a:lnTo>
                  <a:lnTo>
                    <a:pt x="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67" name="Freeform 140"/>
            <p:cNvSpPr>
              <a:spLocks/>
            </p:cNvSpPr>
            <p:nvPr/>
          </p:nvSpPr>
          <p:spPr bwMode="auto">
            <a:xfrm>
              <a:off x="4553" y="3323"/>
              <a:ext cx="290" cy="635"/>
            </a:xfrm>
            <a:custGeom>
              <a:avLst/>
              <a:gdLst>
                <a:gd name="T0" fmla="*/ 0 w 476"/>
                <a:gd name="T1" fmla="*/ 1 h 954"/>
                <a:gd name="T2" fmla="*/ 1 w 476"/>
                <a:gd name="T3" fmla="*/ 1 h 954"/>
                <a:gd name="T4" fmla="*/ 1 w 476"/>
                <a:gd name="T5" fmla="*/ 1 h 954"/>
                <a:gd name="T6" fmla="*/ 1 w 476"/>
                <a:gd name="T7" fmla="*/ 1 h 954"/>
                <a:gd name="T8" fmla="*/ 1 w 476"/>
                <a:gd name="T9" fmla="*/ 1 h 954"/>
                <a:gd name="T10" fmla="*/ 1 w 476"/>
                <a:gd name="T11" fmla="*/ 1 h 954"/>
                <a:gd name="T12" fmla="*/ 1 w 476"/>
                <a:gd name="T13" fmla="*/ 1 h 954"/>
                <a:gd name="T14" fmla="*/ 1 w 476"/>
                <a:gd name="T15" fmla="*/ 1 h 954"/>
                <a:gd name="T16" fmla="*/ 1 w 476"/>
                <a:gd name="T17" fmla="*/ 1 h 954"/>
                <a:gd name="T18" fmla="*/ 1 w 476"/>
                <a:gd name="T19" fmla="*/ 1 h 954"/>
                <a:gd name="T20" fmla="*/ 1 w 476"/>
                <a:gd name="T21" fmla="*/ 1 h 954"/>
                <a:gd name="T22" fmla="*/ 1 w 476"/>
                <a:gd name="T23" fmla="*/ 1 h 954"/>
                <a:gd name="T24" fmla="*/ 1 w 476"/>
                <a:gd name="T25" fmla="*/ 1 h 954"/>
                <a:gd name="T26" fmla="*/ 1 w 476"/>
                <a:gd name="T27" fmla="*/ 1 h 954"/>
                <a:gd name="T28" fmla="*/ 1 w 476"/>
                <a:gd name="T29" fmla="*/ 1 h 954"/>
                <a:gd name="T30" fmla="*/ 1 w 476"/>
                <a:gd name="T31" fmla="*/ 1 h 954"/>
                <a:gd name="T32" fmla="*/ 1 w 476"/>
                <a:gd name="T33" fmla="*/ 1 h 954"/>
                <a:gd name="T34" fmla="*/ 1 w 476"/>
                <a:gd name="T35" fmla="*/ 1 h 954"/>
                <a:gd name="T36" fmla="*/ 1 w 476"/>
                <a:gd name="T37" fmla="*/ 1 h 954"/>
                <a:gd name="T38" fmla="*/ 1 w 476"/>
                <a:gd name="T39" fmla="*/ 1 h 954"/>
                <a:gd name="T40" fmla="*/ 1 w 476"/>
                <a:gd name="T41" fmla="*/ 1 h 954"/>
                <a:gd name="T42" fmla="*/ 1 w 476"/>
                <a:gd name="T43" fmla="*/ 1 h 954"/>
                <a:gd name="T44" fmla="*/ 1 w 476"/>
                <a:gd name="T45" fmla="*/ 1 h 954"/>
                <a:gd name="T46" fmla="*/ 1 w 476"/>
                <a:gd name="T47" fmla="*/ 1 h 954"/>
                <a:gd name="T48" fmla="*/ 1 w 476"/>
                <a:gd name="T49" fmla="*/ 1 h 954"/>
                <a:gd name="T50" fmla="*/ 1 w 476"/>
                <a:gd name="T51" fmla="*/ 1 h 954"/>
                <a:gd name="T52" fmla="*/ 1 w 476"/>
                <a:gd name="T53" fmla="*/ 1 h 954"/>
                <a:gd name="T54" fmla="*/ 1 w 476"/>
                <a:gd name="T55" fmla="*/ 1 h 954"/>
                <a:gd name="T56" fmla="*/ 1 w 476"/>
                <a:gd name="T57" fmla="*/ 1 h 954"/>
                <a:gd name="T58" fmla="*/ 1 w 476"/>
                <a:gd name="T59" fmla="*/ 1 h 954"/>
                <a:gd name="T60" fmla="*/ 1 w 476"/>
                <a:gd name="T61" fmla="*/ 1 h 954"/>
                <a:gd name="T62" fmla="*/ 1 w 476"/>
                <a:gd name="T63" fmla="*/ 1 h 954"/>
                <a:gd name="T64" fmla="*/ 1 w 476"/>
                <a:gd name="T65" fmla="*/ 1 h 954"/>
                <a:gd name="T66" fmla="*/ 1 w 476"/>
                <a:gd name="T67" fmla="*/ 1 h 954"/>
                <a:gd name="T68" fmla="*/ 1 w 476"/>
                <a:gd name="T69" fmla="*/ 0 h 954"/>
                <a:gd name="T70" fmla="*/ 1 w 476"/>
                <a:gd name="T71" fmla="*/ 1 h 954"/>
                <a:gd name="T72" fmla="*/ 1 w 476"/>
                <a:gd name="T73" fmla="*/ 1 h 954"/>
                <a:gd name="T74" fmla="*/ 1 w 476"/>
                <a:gd name="T75" fmla="*/ 1 h 954"/>
                <a:gd name="T76" fmla="*/ 1 w 476"/>
                <a:gd name="T77" fmla="*/ 1 h 954"/>
                <a:gd name="T78" fmla="*/ 1 w 476"/>
                <a:gd name="T79" fmla="*/ 1 h 954"/>
                <a:gd name="T80" fmla="*/ 1 w 476"/>
                <a:gd name="T81" fmla="*/ 1 h 954"/>
                <a:gd name="T82" fmla="*/ 1 w 476"/>
                <a:gd name="T83" fmla="*/ 1 h 954"/>
                <a:gd name="T84" fmla="*/ 1 w 476"/>
                <a:gd name="T85" fmla="*/ 1 h 954"/>
                <a:gd name="T86" fmla="*/ 1 w 476"/>
                <a:gd name="T87" fmla="*/ 1 h 954"/>
                <a:gd name="T88" fmla="*/ 1 w 476"/>
                <a:gd name="T89" fmla="*/ 1 h 954"/>
                <a:gd name="T90" fmla="*/ 1 w 476"/>
                <a:gd name="T91" fmla="*/ 1 h 954"/>
                <a:gd name="T92" fmla="*/ 1 w 476"/>
                <a:gd name="T93" fmla="*/ 1 h 954"/>
                <a:gd name="T94" fmla="*/ 0 w 476"/>
                <a:gd name="T95" fmla="*/ 1 h 9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6"/>
                <a:gd name="T145" fmla="*/ 0 h 954"/>
                <a:gd name="T146" fmla="*/ 476 w 476"/>
                <a:gd name="T147" fmla="*/ 954 h 9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6" h="954">
                  <a:moveTo>
                    <a:pt x="0" y="883"/>
                  </a:moveTo>
                  <a:lnTo>
                    <a:pt x="4" y="902"/>
                  </a:lnTo>
                  <a:lnTo>
                    <a:pt x="23" y="897"/>
                  </a:lnTo>
                  <a:lnTo>
                    <a:pt x="31" y="945"/>
                  </a:lnTo>
                  <a:lnTo>
                    <a:pt x="119" y="954"/>
                  </a:lnTo>
                  <a:lnTo>
                    <a:pt x="96" y="930"/>
                  </a:lnTo>
                  <a:lnTo>
                    <a:pt x="113" y="865"/>
                  </a:lnTo>
                  <a:lnTo>
                    <a:pt x="130" y="877"/>
                  </a:lnTo>
                  <a:lnTo>
                    <a:pt x="184" y="787"/>
                  </a:lnTo>
                  <a:lnTo>
                    <a:pt x="141" y="736"/>
                  </a:lnTo>
                  <a:lnTo>
                    <a:pt x="189" y="705"/>
                  </a:lnTo>
                  <a:lnTo>
                    <a:pt x="197" y="658"/>
                  </a:lnTo>
                  <a:lnTo>
                    <a:pt x="219" y="637"/>
                  </a:lnTo>
                  <a:lnTo>
                    <a:pt x="200" y="628"/>
                  </a:lnTo>
                  <a:lnTo>
                    <a:pt x="235" y="628"/>
                  </a:lnTo>
                  <a:lnTo>
                    <a:pt x="231" y="606"/>
                  </a:lnTo>
                  <a:lnTo>
                    <a:pt x="216" y="621"/>
                  </a:lnTo>
                  <a:lnTo>
                    <a:pt x="200" y="605"/>
                  </a:lnTo>
                  <a:lnTo>
                    <a:pt x="198" y="569"/>
                  </a:lnTo>
                  <a:lnTo>
                    <a:pt x="263" y="573"/>
                  </a:lnTo>
                  <a:lnTo>
                    <a:pt x="268" y="503"/>
                  </a:lnTo>
                  <a:lnTo>
                    <a:pt x="371" y="492"/>
                  </a:lnTo>
                  <a:lnTo>
                    <a:pt x="401" y="443"/>
                  </a:lnTo>
                  <a:lnTo>
                    <a:pt x="360" y="355"/>
                  </a:lnTo>
                  <a:lnTo>
                    <a:pt x="381" y="243"/>
                  </a:lnTo>
                  <a:lnTo>
                    <a:pt x="476" y="152"/>
                  </a:lnTo>
                  <a:lnTo>
                    <a:pt x="472" y="111"/>
                  </a:lnTo>
                  <a:lnTo>
                    <a:pt x="453" y="110"/>
                  </a:lnTo>
                  <a:lnTo>
                    <a:pt x="428" y="159"/>
                  </a:lnTo>
                  <a:lnTo>
                    <a:pt x="362" y="155"/>
                  </a:lnTo>
                  <a:lnTo>
                    <a:pt x="376" y="101"/>
                  </a:lnTo>
                  <a:lnTo>
                    <a:pt x="260" y="15"/>
                  </a:lnTo>
                  <a:lnTo>
                    <a:pt x="221" y="8"/>
                  </a:lnTo>
                  <a:lnTo>
                    <a:pt x="218" y="27"/>
                  </a:lnTo>
                  <a:lnTo>
                    <a:pt x="173" y="0"/>
                  </a:lnTo>
                  <a:lnTo>
                    <a:pt x="147" y="32"/>
                  </a:lnTo>
                  <a:lnTo>
                    <a:pt x="145" y="65"/>
                  </a:lnTo>
                  <a:lnTo>
                    <a:pt x="118" y="80"/>
                  </a:lnTo>
                  <a:lnTo>
                    <a:pt x="119" y="145"/>
                  </a:lnTo>
                  <a:lnTo>
                    <a:pt x="90" y="183"/>
                  </a:lnTo>
                  <a:lnTo>
                    <a:pt x="67" y="275"/>
                  </a:lnTo>
                  <a:lnTo>
                    <a:pt x="84" y="363"/>
                  </a:lnTo>
                  <a:lnTo>
                    <a:pt x="53" y="437"/>
                  </a:lnTo>
                  <a:lnTo>
                    <a:pt x="31" y="623"/>
                  </a:lnTo>
                  <a:lnTo>
                    <a:pt x="49" y="691"/>
                  </a:lnTo>
                  <a:lnTo>
                    <a:pt x="32" y="697"/>
                  </a:lnTo>
                  <a:lnTo>
                    <a:pt x="40" y="758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68" name="Freeform 141"/>
            <p:cNvSpPr>
              <a:spLocks/>
            </p:cNvSpPr>
            <p:nvPr/>
          </p:nvSpPr>
          <p:spPr bwMode="auto">
            <a:xfrm>
              <a:off x="4623" y="3969"/>
              <a:ext cx="51" cy="55"/>
            </a:xfrm>
            <a:custGeom>
              <a:avLst/>
              <a:gdLst>
                <a:gd name="T0" fmla="*/ 0 w 85"/>
                <a:gd name="T1" fmla="*/ 0 h 83"/>
                <a:gd name="T2" fmla="*/ 1 w 85"/>
                <a:gd name="T3" fmla="*/ 1 h 83"/>
                <a:gd name="T4" fmla="*/ 1 w 85"/>
                <a:gd name="T5" fmla="*/ 1 h 83"/>
                <a:gd name="T6" fmla="*/ 1 w 85"/>
                <a:gd name="T7" fmla="*/ 1 h 83"/>
                <a:gd name="T8" fmla="*/ 0 w 8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3"/>
                <a:gd name="T17" fmla="*/ 85 w 8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3">
                  <a:moveTo>
                    <a:pt x="0" y="0"/>
                  </a:moveTo>
                  <a:lnTo>
                    <a:pt x="2" y="83"/>
                  </a:lnTo>
                  <a:lnTo>
                    <a:pt x="85" y="75"/>
                  </a:lnTo>
                  <a:lnTo>
                    <a:pt x="1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69" name="Freeform 142"/>
            <p:cNvSpPr>
              <a:spLocks/>
            </p:cNvSpPr>
            <p:nvPr/>
          </p:nvSpPr>
          <p:spPr bwMode="auto">
            <a:xfrm>
              <a:off x="4607" y="3099"/>
              <a:ext cx="180" cy="246"/>
            </a:xfrm>
            <a:custGeom>
              <a:avLst/>
              <a:gdLst>
                <a:gd name="T0" fmla="*/ 0 w 290"/>
                <a:gd name="T1" fmla="*/ 1 h 367"/>
                <a:gd name="T2" fmla="*/ 1 w 290"/>
                <a:gd name="T3" fmla="*/ 1 h 367"/>
                <a:gd name="T4" fmla="*/ 1 w 290"/>
                <a:gd name="T5" fmla="*/ 1 h 367"/>
                <a:gd name="T6" fmla="*/ 1 w 290"/>
                <a:gd name="T7" fmla="*/ 1 h 367"/>
                <a:gd name="T8" fmla="*/ 1 w 290"/>
                <a:gd name="T9" fmla="*/ 1 h 367"/>
                <a:gd name="T10" fmla="*/ 1 w 290"/>
                <a:gd name="T11" fmla="*/ 1 h 367"/>
                <a:gd name="T12" fmla="*/ 1 w 290"/>
                <a:gd name="T13" fmla="*/ 1 h 367"/>
                <a:gd name="T14" fmla="*/ 1 w 290"/>
                <a:gd name="T15" fmla="*/ 1 h 367"/>
                <a:gd name="T16" fmla="*/ 1 w 290"/>
                <a:gd name="T17" fmla="*/ 1 h 367"/>
                <a:gd name="T18" fmla="*/ 1 w 290"/>
                <a:gd name="T19" fmla="*/ 1 h 367"/>
                <a:gd name="T20" fmla="*/ 1 w 290"/>
                <a:gd name="T21" fmla="*/ 1 h 367"/>
                <a:gd name="T22" fmla="*/ 1 w 290"/>
                <a:gd name="T23" fmla="*/ 1 h 367"/>
                <a:gd name="T24" fmla="*/ 1 w 290"/>
                <a:gd name="T25" fmla="*/ 1 h 367"/>
                <a:gd name="T26" fmla="*/ 1 w 290"/>
                <a:gd name="T27" fmla="*/ 1 h 367"/>
                <a:gd name="T28" fmla="*/ 1 w 290"/>
                <a:gd name="T29" fmla="*/ 1 h 367"/>
                <a:gd name="T30" fmla="*/ 1 w 290"/>
                <a:gd name="T31" fmla="*/ 1 h 367"/>
                <a:gd name="T32" fmla="*/ 1 w 290"/>
                <a:gd name="T33" fmla="*/ 1 h 367"/>
                <a:gd name="T34" fmla="*/ 1 w 290"/>
                <a:gd name="T35" fmla="*/ 1 h 367"/>
                <a:gd name="T36" fmla="*/ 1 w 290"/>
                <a:gd name="T37" fmla="*/ 1 h 367"/>
                <a:gd name="T38" fmla="*/ 1 w 290"/>
                <a:gd name="T39" fmla="*/ 1 h 367"/>
                <a:gd name="T40" fmla="*/ 1 w 290"/>
                <a:gd name="T41" fmla="*/ 1 h 367"/>
                <a:gd name="T42" fmla="*/ 1 w 290"/>
                <a:gd name="T43" fmla="*/ 0 h 367"/>
                <a:gd name="T44" fmla="*/ 1 w 290"/>
                <a:gd name="T45" fmla="*/ 1 h 367"/>
                <a:gd name="T46" fmla="*/ 0 w 290"/>
                <a:gd name="T47" fmla="*/ 1 h 36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0"/>
                <a:gd name="T73" fmla="*/ 0 h 367"/>
                <a:gd name="T74" fmla="*/ 290 w 290"/>
                <a:gd name="T75" fmla="*/ 367 h 36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0" h="367">
                  <a:moveTo>
                    <a:pt x="0" y="38"/>
                  </a:moveTo>
                  <a:lnTo>
                    <a:pt x="22" y="77"/>
                  </a:lnTo>
                  <a:lnTo>
                    <a:pt x="8" y="160"/>
                  </a:lnTo>
                  <a:lnTo>
                    <a:pt x="22" y="169"/>
                  </a:lnTo>
                  <a:lnTo>
                    <a:pt x="15" y="181"/>
                  </a:lnTo>
                  <a:lnTo>
                    <a:pt x="2" y="216"/>
                  </a:lnTo>
                  <a:lnTo>
                    <a:pt x="27" y="265"/>
                  </a:lnTo>
                  <a:lnTo>
                    <a:pt x="42" y="365"/>
                  </a:lnTo>
                  <a:lnTo>
                    <a:pt x="59" y="367"/>
                  </a:lnTo>
                  <a:lnTo>
                    <a:pt x="85" y="335"/>
                  </a:lnTo>
                  <a:lnTo>
                    <a:pt x="130" y="362"/>
                  </a:lnTo>
                  <a:lnTo>
                    <a:pt x="133" y="343"/>
                  </a:lnTo>
                  <a:lnTo>
                    <a:pt x="172" y="350"/>
                  </a:lnTo>
                  <a:lnTo>
                    <a:pt x="186" y="278"/>
                  </a:lnTo>
                  <a:lnTo>
                    <a:pt x="258" y="265"/>
                  </a:lnTo>
                  <a:lnTo>
                    <a:pt x="281" y="289"/>
                  </a:lnTo>
                  <a:lnTo>
                    <a:pt x="290" y="234"/>
                  </a:lnTo>
                  <a:lnTo>
                    <a:pt x="274" y="186"/>
                  </a:lnTo>
                  <a:lnTo>
                    <a:pt x="233" y="183"/>
                  </a:lnTo>
                  <a:lnTo>
                    <a:pt x="217" y="110"/>
                  </a:lnTo>
                  <a:lnTo>
                    <a:pt x="109" y="62"/>
                  </a:lnTo>
                  <a:lnTo>
                    <a:pt x="102" y="0"/>
                  </a:lnTo>
                  <a:lnTo>
                    <a:pt x="30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70" name="Freeform 143"/>
            <p:cNvSpPr>
              <a:spLocks/>
            </p:cNvSpPr>
            <p:nvPr/>
          </p:nvSpPr>
          <p:spPr bwMode="auto">
            <a:xfrm>
              <a:off x="4546" y="2838"/>
              <a:ext cx="577" cy="716"/>
            </a:xfrm>
            <a:custGeom>
              <a:avLst/>
              <a:gdLst>
                <a:gd name="T0" fmla="*/ 1 w 946"/>
                <a:gd name="T1" fmla="*/ 1 h 1078"/>
                <a:gd name="T2" fmla="*/ 1 w 946"/>
                <a:gd name="T3" fmla="*/ 1 h 1078"/>
                <a:gd name="T4" fmla="*/ 1 w 946"/>
                <a:gd name="T5" fmla="*/ 1 h 1078"/>
                <a:gd name="T6" fmla="*/ 1 w 946"/>
                <a:gd name="T7" fmla="*/ 1 h 1078"/>
                <a:gd name="T8" fmla="*/ 1 w 946"/>
                <a:gd name="T9" fmla="*/ 1 h 1078"/>
                <a:gd name="T10" fmla="*/ 1 w 946"/>
                <a:gd name="T11" fmla="*/ 1 h 1078"/>
                <a:gd name="T12" fmla="*/ 1 w 946"/>
                <a:gd name="T13" fmla="*/ 1 h 1078"/>
                <a:gd name="T14" fmla="*/ 1 w 946"/>
                <a:gd name="T15" fmla="*/ 1 h 1078"/>
                <a:gd name="T16" fmla="*/ 1 w 946"/>
                <a:gd name="T17" fmla="*/ 1 h 1078"/>
                <a:gd name="T18" fmla="*/ 1 w 946"/>
                <a:gd name="T19" fmla="*/ 1 h 1078"/>
                <a:gd name="T20" fmla="*/ 1 w 946"/>
                <a:gd name="T21" fmla="*/ 1 h 1078"/>
                <a:gd name="T22" fmla="*/ 1 w 946"/>
                <a:gd name="T23" fmla="*/ 1 h 1078"/>
                <a:gd name="T24" fmla="*/ 1 w 946"/>
                <a:gd name="T25" fmla="*/ 1 h 1078"/>
                <a:gd name="T26" fmla="*/ 1 w 946"/>
                <a:gd name="T27" fmla="*/ 1 h 1078"/>
                <a:gd name="T28" fmla="*/ 1 w 946"/>
                <a:gd name="T29" fmla="*/ 1 h 1078"/>
                <a:gd name="T30" fmla="*/ 1 w 946"/>
                <a:gd name="T31" fmla="*/ 1 h 1078"/>
                <a:gd name="T32" fmla="*/ 1 w 946"/>
                <a:gd name="T33" fmla="*/ 1 h 1078"/>
                <a:gd name="T34" fmla="*/ 1 w 946"/>
                <a:gd name="T35" fmla="*/ 1 h 1078"/>
                <a:gd name="T36" fmla="*/ 1 w 946"/>
                <a:gd name="T37" fmla="*/ 1 h 1078"/>
                <a:gd name="T38" fmla="*/ 1 w 946"/>
                <a:gd name="T39" fmla="*/ 1 h 1078"/>
                <a:gd name="T40" fmla="*/ 1 w 946"/>
                <a:gd name="T41" fmla="*/ 1 h 1078"/>
                <a:gd name="T42" fmla="*/ 1 w 946"/>
                <a:gd name="T43" fmla="*/ 1 h 1078"/>
                <a:gd name="T44" fmla="*/ 1 w 946"/>
                <a:gd name="T45" fmla="*/ 1 h 1078"/>
                <a:gd name="T46" fmla="*/ 1 w 946"/>
                <a:gd name="T47" fmla="*/ 1 h 1078"/>
                <a:gd name="T48" fmla="*/ 1 w 946"/>
                <a:gd name="T49" fmla="*/ 1 h 1078"/>
                <a:gd name="T50" fmla="*/ 1 w 946"/>
                <a:gd name="T51" fmla="*/ 1 h 1078"/>
                <a:gd name="T52" fmla="*/ 1 w 946"/>
                <a:gd name="T53" fmla="*/ 1 h 1078"/>
                <a:gd name="T54" fmla="*/ 1 w 946"/>
                <a:gd name="T55" fmla="*/ 0 h 1078"/>
                <a:gd name="T56" fmla="*/ 1 w 946"/>
                <a:gd name="T57" fmla="*/ 1 h 1078"/>
                <a:gd name="T58" fmla="*/ 1 w 946"/>
                <a:gd name="T59" fmla="*/ 1 h 1078"/>
                <a:gd name="T60" fmla="*/ 1 w 946"/>
                <a:gd name="T61" fmla="*/ 1 h 1078"/>
                <a:gd name="T62" fmla="*/ 1 w 946"/>
                <a:gd name="T63" fmla="*/ 1 h 1078"/>
                <a:gd name="T64" fmla="*/ 1 w 946"/>
                <a:gd name="T65" fmla="*/ 1 h 1078"/>
                <a:gd name="T66" fmla="*/ 1 w 946"/>
                <a:gd name="T67" fmla="*/ 1 h 1078"/>
                <a:gd name="T68" fmla="*/ 0 w 946"/>
                <a:gd name="T69" fmla="*/ 1 h 10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6"/>
                <a:gd name="T106" fmla="*/ 0 h 1078"/>
                <a:gd name="T107" fmla="*/ 946 w 946"/>
                <a:gd name="T108" fmla="*/ 1078 h 10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6" h="1078">
                  <a:moveTo>
                    <a:pt x="0" y="341"/>
                  </a:moveTo>
                  <a:lnTo>
                    <a:pt x="22" y="392"/>
                  </a:lnTo>
                  <a:lnTo>
                    <a:pt x="54" y="408"/>
                  </a:lnTo>
                  <a:lnTo>
                    <a:pt x="80" y="389"/>
                  </a:lnTo>
                  <a:lnTo>
                    <a:pt x="80" y="434"/>
                  </a:lnTo>
                  <a:lnTo>
                    <a:pt x="101" y="434"/>
                  </a:lnTo>
                  <a:lnTo>
                    <a:pt x="131" y="436"/>
                  </a:lnTo>
                  <a:lnTo>
                    <a:pt x="203" y="396"/>
                  </a:lnTo>
                  <a:lnTo>
                    <a:pt x="210" y="458"/>
                  </a:lnTo>
                  <a:lnTo>
                    <a:pt x="318" y="506"/>
                  </a:lnTo>
                  <a:lnTo>
                    <a:pt x="334" y="579"/>
                  </a:lnTo>
                  <a:lnTo>
                    <a:pt x="375" y="582"/>
                  </a:lnTo>
                  <a:lnTo>
                    <a:pt x="391" y="630"/>
                  </a:lnTo>
                  <a:lnTo>
                    <a:pt x="382" y="685"/>
                  </a:lnTo>
                  <a:lnTo>
                    <a:pt x="388" y="739"/>
                  </a:lnTo>
                  <a:lnTo>
                    <a:pt x="438" y="749"/>
                  </a:lnTo>
                  <a:lnTo>
                    <a:pt x="445" y="786"/>
                  </a:lnTo>
                  <a:lnTo>
                    <a:pt x="470" y="793"/>
                  </a:lnTo>
                  <a:lnTo>
                    <a:pt x="466" y="841"/>
                  </a:lnTo>
                  <a:lnTo>
                    <a:pt x="485" y="842"/>
                  </a:lnTo>
                  <a:lnTo>
                    <a:pt x="489" y="883"/>
                  </a:lnTo>
                  <a:lnTo>
                    <a:pt x="394" y="974"/>
                  </a:lnTo>
                  <a:lnTo>
                    <a:pt x="412" y="969"/>
                  </a:lnTo>
                  <a:lnTo>
                    <a:pt x="485" y="1026"/>
                  </a:lnTo>
                  <a:lnTo>
                    <a:pt x="499" y="1050"/>
                  </a:lnTo>
                  <a:lnTo>
                    <a:pt x="494" y="1078"/>
                  </a:lnTo>
                  <a:lnTo>
                    <a:pt x="610" y="918"/>
                  </a:lnTo>
                  <a:lnTo>
                    <a:pt x="617" y="836"/>
                  </a:lnTo>
                  <a:lnTo>
                    <a:pt x="710" y="763"/>
                  </a:lnTo>
                  <a:lnTo>
                    <a:pt x="767" y="763"/>
                  </a:lnTo>
                  <a:lnTo>
                    <a:pt x="791" y="737"/>
                  </a:lnTo>
                  <a:lnTo>
                    <a:pt x="838" y="615"/>
                  </a:lnTo>
                  <a:lnTo>
                    <a:pt x="844" y="494"/>
                  </a:lnTo>
                  <a:lnTo>
                    <a:pt x="936" y="380"/>
                  </a:lnTo>
                  <a:lnTo>
                    <a:pt x="946" y="330"/>
                  </a:lnTo>
                  <a:lnTo>
                    <a:pt x="930" y="280"/>
                  </a:lnTo>
                  <a:lnTo>
                    <a:pt x="892" y="273"/>
                  </a:lnTo>
                  <a:lnTo>
                    <a:pt x="832" y="222"/>
                  </a:lnTo>
                  <a:lnTo>
                    <a:pt x="713" y="210"/>
                  </a:lnTo>
                  <a:lnTo>
                    <a:pt x="703" y="180"/>
                  </a:lnTo>
                  <a:lnTo>
                    <a:pt x="649" y="156"/>
                  </a:lnTo>
                  <a:lnTo>
                    <a:pt x="626" y="157"/>
                  </a:lnTo>
                  <a:lnTo>
                    <a:pt x="594" y="203"/>
                  </a:lnTo>
                  <a:lnTo>
                    <a:pt x="593" y="187"/>
                  </a:lnTo>
                  <a:lnTo>
                    <a:pt x="542" y="195"/>
                  </a:lnTo>
                  <a:lnTo>
                    <a:pt x="564" y="186"/>
                  </a:lnTo>
                  <a:lnTo>
                    <a:pt x="543" y="150"/>
                  </a:lnTo>
                  <a:lnTo>
                    <a:pt x="581" y="97"/>
                  </a:lnTo>
                  <a:lnTo>
                    <a:pt x="541" y="30"/>
                  </a:lnTo>
                  <a:lnTo>
                    <a:pt x="506" y="83"/>
                  </a:lnTo>
                  <a:lnTo>
                    <a:pt x="472" y="79"/>
                  </a:lnTo>
                  <a:lnTo>
                    <a:pt x="421" y="87"/>
                  </a:lnTo>
                  <a:lnTo>
                    <a:pt x="353" y="99"/>
                  </a:lnTo>
                  <a:lnTo>
                    <a:pt x="339" y="70"/>
                  </a:lnTo>
                  <a:lnTo>
                    <a:pt x="344" y="19"/>
                  </a:lnTo>
                  <a:lnTo>
                    <a:pt x="323" y="0"/>
                  </a:lnTo>
                  <a:lnTo>
                    <a:pt x="263" y="32"/>
                  </a:lnTo>
                  <a:lnTo>
                    <a:pt x="221" y="22"/>
                  </a:lnTo>
                  <a:lnTo>
                    <a:pt x="233" y="73"/>
                  </a:lnTo>
                  <a:lnTo>
                    <a:pt x="256" y="80"/>
                  </a:lnTo>
                  <a:lnTo>
                    <a:pt x="197" y="117"/>
                  </a:lnTo>
                  <a:lnTo>
                    <a:pt x="170" y="104"/>
                  </a:lnTo>
                  <a:lnTo>
                    <a:pt x="156" y="85"/>
                  </a:lnTo>
                  <a:lnTo>
                    <a:pt x="98" y="95"/>
                  </a:lnTo>
                  <a:lnTo>
                    <a:pt x="116" y="123"/>
                  </a:lnTo>
                  <a:lnTo>
                    <a:pt x="93" y="125"/>
                  </a:lnTo>
                  <a:lnTo>
                    <a:pt x="107" y="173"/>
                  </a:lnTo>
                  <a:lnTo>
                    <a:pt x="95" y="250"/>
                  </a:lnTo>
                  <a:lnTo>
                    <a:pt x="34" y="279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71" name="Freeform 144"/>
            <p:cNvSpPr>
              <a:spLocks/>
            </p:cNvSpPr>
            <p:nvPr/>
          </p:nvSpPr>
          <p:spPr bwMode="auto">
            <a:xfrm>
              <a:off x="4319" y="2595"/>
              <a:ext cx="12" cy="47"/>
            </a:xfrm>
            <a:custGeom>
              <a:avLst/>
              <a:gdLst>
                <a:gd name="T0" fmla="*/ 0 w 19"/>
                <a:gd name="T1" fmla="*/ 1 h 71"/>
                <a:gd name="T2" fmla="*/ 1 w 19"/>
                <a:gd name="T3" fmla="*/ 1 h 71"/>
                <a:gd name="T4" fmla="*/ 1 w 19"/>
                <a:gd name="T5" fmla="*/ 0 h 71"/>
                <a:gd name="T6" fmla="*/ 0 w 19"/>
                <a:gd name="T7" fmla="*/ 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71"/>
                <a:gd name="T14" fmla="*/ 19 w 19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71">
                  <a:moveTo>
                    <a:pt x="0" y="16"/>
                  </a:moveTo>
                  <a:lnTo>
                    <a:pt x="8" y="71"/>
                  </a:lnTo>
                  <a:lnTo>
                    <a:pt x="1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72" name="Freeform 145"/>
            <p:cNvSpPr>
              <a:spLocks/>
            </p:cNvSpPr>
            <p:nvPr/>
          </p:nvSpPr>
          <p:spPr bwMode="auto">
            <a:xfrm>
              <a:off x="4520" y="3243"/>
              <a:ext cx="123" cy="752"/>
            </a:xfrm>
            <a:custGeom>
              <a:avLst/>
              <a:gdLst>
                <a:gd name="T0" fmla="*/ 0 w 201"/>
                <a:gd name="T1" fmla="*/ 1 h 1129"/>
                <a:gd name="T2" fmla="*/ 1 w 201"/>
                <a:gd name="T3" fmla="*/ 1 h 1129"/>
                <a:gd name="T4" fmla="*/ 1 w 201"/>
                <a:gd name="T5" fmla="*/ 1 h 1129"/>
                <a:gd name="T6" fmla="*/ 1 w 201"/>
                <a:gd name="T7" fmla="*/ 1 h 1129"/>
                <a:gd name="T8" fmla="*/ 1 w 201"/>
                <a:gd name="T9" fmla="*/ 1 h 1129"/>
                <a:gd name="T10" fmla="*/ 1 w 201"/>
                <a:gd name="T11" fmla="*/ 1 h 1129"/>
                <a:gd name="T12" fmla="*/ 1 w 201"/>
                <a:gd name="T13" fmla="*/ 1 h 1129"/>
                <a:gd name="T14" fmla="*/ 1 w 201"/>
                <a:gd name="T15" fmla="*/ 1 h 1129"/>
                <a:gd name="T16" fmla="*/ 1 w 201"/>
                <a:gd name="T17" fmla="*/ 1 h 1129"/>
                <a:gd name="T18" fmla="*/ 1 w 201"/>
                <a:gd name="T19" fmla="*/ 1 h 1129"/>
                <a:gd name="T20" fmla="*/ 1 w 201"/>
                <a:gd name="T21" fmla="*/ 1 h 1129"/>
                <a:gd name="T22" fmla="*/ 1 w 201"/>
                <a:gd name="T23" fmla="*/ 1 h 1129"/>
                <a:gd name="T24" fmla="*/ 1 w 201"/>
                <a:gd name="T25" fmla="*/ 0 h 1129"/>
                <a:gd name="T26" fmla="*/ 1 w 201"/>
                <a:gd name="T27" fmla="*/ 1 h 1129"/>
                <a:gd name="T28" fmla="*/ 1 w 201"/>
                <a:gd name="T29" fmla="*/ 1 h 1129"/>
                <a:gd name="T30" fmla="*/ 1 w 201"/>
                <a:gd name="T31" fmla="*/ 1 h 1129"/>
                <a:gd name="T32" fmla="*/ 1 w 201"/>
                <a:gd name="T33" fmla="*/ 1 h 1129"/>
                <a:gd name="T34" fmla="*/ 1 w 201"/>
                <a:gd name="T35" fmla="*/ 1 h 1129"/>
                <a:gd name="T36" fmla="*/ 1 w 201"/>
                <a:gd name="T37" fmla="*/ 1 h 1129"/>
                <a:gd name="T38" fmla="*/ 1 w 201"/>
                <a:gd name="T39" fmla="*/ 1 h 1129"/>
                <a:gd name="T40" fmla="*/ 1 w 201"/>
                <a:gd name="T41" fmla="*/ 1 h 1129"/>
                <a:gd name="T42" fmla="*/ 1 w 201"/>
                <a:gd name="T43" fmla="*/ 1 h 1129"/>
                <a:gd name="T44" fmla="*/ 1 w 201"/>
                <a:gd name="T45" fmla="*/ 1 h 1129"/>
                <a:gd name="T46" fmla="*/ 1 w 201"/>
                <a:gd name="T47" fmla="*/ 1 h 1129"/>
                <a:gd name="T48" fmla="*/ 1 w 201"/>
                <a:gd name="T49" fmla="*/ 1 h 1129"/>
                <a:gd name="T50" fmla="*/ 1 w 201"/>
                <a:gd name="T51" fmla="*/ 1 h 1129"/>
                <a:gd name="T52" fmla="*/ 1 w 201"/>
                <a:gd name="T53" fmla="*/ 1 h 1129"/>
                <a:gd name="T54" fmla="*/ 1 w 201"/>
                <a:gd name="T55" fmla="*/ 1 h 1129"/>
                <a:gd name="T56" fmla="*/ 1 w 201"/>
                <a:gd name="T57" fmla="*/ 1 h 1129"/>
                <a:gd name="T58" fmla="*/ 1 w 201"/>
                <a:gd name="T59" fmla="*/ 1 h 1129"/>
                <a:gd name="T60" fmla="*/ 1 w 201"/>
                <a:gd name="T61" fmla="*/ 1 h 1129"/>
                <a:gd name="T62" fmla="*/ 1 w 201"/>
                <a:gd name="T63" fmla="*/ 1 h 1129"/>
                <a:gd name="T64" fmla="*/ 1 w 201"/>
                <a:gd name="T65" fmla="*/ 1 h 1129"/>
                <a:gd name="T66" fmla="*/ 1 w 201"/>
                <a:gd name="T67" fmla="*/ 1 h 1129"/>
                <a:gd name="T68" fmla="*/ 1 w 201"/>
                <a:gd name="T69" fmla="*/ 1 h 1129"/>
                <a:gd name="T70" fmla="*/ 1 w 201"/>
                <a:gd name="T71" fmla="*/ 1 h 1129"/>
                <a:gd name="T72" fmla="*/ 1 w 201"/>
                <a:gd name="T73" fmla="*/ 1 h 1129"/>
                <a:gd name="T74" fmla="*/ 1 w 201"/>
                <a:gd name="T75" fmla="*/ 1 h 1129"/>
                <a:gd name="T76" fmla="*/ 1 w 201"/>
                <a:gd name="T77" fmla="*/ 1 h 1129"/>
                <a:gd name="T78" fmla="*/ 1 w 201"/>
                <a:gd name="T79" fmla="*/ 1 h 1129"/>
                <a:gd name="T80" fmla="*/ 1 w 201"/>
                <a:gd name="T81" fmla="*/ 1 h 1129"/>
                <a:gd name="T82" fmla="*/ 1 w 201"/>
                <a:gd name="T83" fmla="*/ 1 h 1129"/>
                <a:gd name="T84" fmla="*/ 1 w 201"/>
                <a:gd name="T85" fmla="*/ 1 h 1129"/>
                <a:gd name="T86" fmla="*/ 1 w 201"/>
                <a:gd name="T87" fmla="*/ 1 h 1129"/>
                <a:gd name="T88" fmla="*/ 1 w 201"/>
                <a:gd name="T89" fmla="*/ 1 h 1129"/>
                <a:gd name="T90" fmla="*/ 1 w 201"/>
                <a:gd name="T91" fmla="*/ 1 h 1129"/>
                <a:gd name="T92" fmla="*/ 1 w 201"/>
                <a:gd name="T93" fmla="*/ 1 h 1129"/>
                <a:gd name="T94" fmla="*/ 0 w 201"/>
                <a:gd name="T95" fmla="*/ 1 h 11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1"/>
                <a:gd name="T145" fmla="*/ 0 h 1129"/>
                <a:gd name="T146" fmla="*/ 201 w 201"/>
                <a:gd name="T147" fmla="*/ 1129 h 11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1" h="1129">
                  <a:moveTo>
                    <a:pt x="0" y="882"/>
                  </a:moveTo>
                  <a:lnTo>
                    <a:pt x="16" y="851"/>
                  </a:lnTo>
                  <a:lnTo>
                    <a:pt x="42" y="874"/>
                  </a:lnTo>
                  <a:lnTo>
                    <a:pt x="68" y="816"/>
                  </a:lnTo>
                  <a:lnTo>
                    <a:pt x="59" y="793"/>
                  </a:lnTo>
                  <a:lnTo>
                    <a:pt x="79" y="713"/>
                  </a:lnTo>
                  <a:lnTo>
                    <a:pt x="41" y="707"/>
                  </a:lnTo>
                  <a:lnTo>
                    <a:pt x="47" y="578"/>
                  </a:lnTo>
                  <a:lnTo>
                    <a:pt x="97" y="443"/>
                  </a:lnTo>
                  <a:lnTo>
                    <a:pt x="96" y="329"/>
                  </a:lnTo>
                  <a:lnTo>
                    <a:pt x="131" y="115"/>
                  </a:lnTo>
                  <a:lnTo>
                    <a:pt x="120" y="19"/>
                  </a:lnTo>
                  <a:lnTo>
                    <a:pt x="144" y="0"/>
                  </a:lnTo>
                  <a:lnTo>
                    <a:pt x="169" y="49"/>
                  </a:lnTo>
                  <a:lnTo>
                    <a:pt x="184" y="149"/>
                  </a:lnTo>
                  <a:lnTo>
                    <a:pt x="201" y="151"/>
                  </a:lnTo>
                  <a:lnTo>
                    <a:pt x="199" y="184"/>
                  </a:lnTo>
                  <a:lnTo>
                    <a:pt x="172" y="199"/>
                  </a:lnTo>
                  <a:lnTo>
                    <a:pt x="173" y="264"/>
                  </a:lnTo>
                  <a:lnTo>
                    <a:pt x="144" y="302"/>
                  </a:lnTo>
                  <a:lnTo>
                    <a:pt x="121" y="394"/>
                  </a:lnTo>
                  <a:lnTo>
                    <a:pt x="138" y="482"/>
                  </a:lnTo>
                  <a:lnTo>
                    <a:pt x="107" y="556"/>
                  </a:lnTo>
                  <a:lnTo>
                    <a:pt x="85" y="742"/>
                  </a:lnTo>
                  <a:lnTo>
                    <a:pt x="103" y="810"/>
                  </a:lnTo>
                  <a:lnTo>
                    <a:pt x="86" y="816"/>
                  </a:lnTo>
                  <a:lnTo>
                    <a:pt x="94" y="877"/>
                  </a:lnTo>
                  <a:lnTo>
                    <a:pt x="54" y="1002"/>
                  </a:lnTo>
                  <a:lnTo>
                    <a:pt x="58" y="1021"/>
                  </a:lnTo>
                  <a:lnTo>
                    <a:pt x="77" y="1016"/>
                  </a:lnTo>
                  <a:lnTo>
                    <a:pt x="85" y="1064"/>
                  </a:lnTo>
                  <a:lnTo>
                    <a:pt x="173" y="1073"/>
                  </a:lnTo>
                  <a:lnTo>
                    <a:pt x="114" y="1092"/>
                  </a:lnTo>
                  <a:lnTo>
                    <a:pt x="107" y="1129"/>
                  </a:lnTo>
                  <a:lnTo>
                    <a:pt x="81" y="1118"/>
                  </a:lnTo>
                  <a:lnTo>
                    <a:pt x="110" y="1095"/>
                  </a:lnTo>
                  <a:lnTo>
                    <a:pt x="67" y="1085"/>
                  </a:lnTo>
                  <a:lnTo>
                    <a:pt x="63" y="1045"/>
                  </a:lnTo>
                  <a:lnTo>
                    <a:pt x="52" y="1065"/>
                  </a:lnTo>
                  <a:lnTo>
                    <a:pt x="35" y="1027"/>
                  </a:lnTo>
                  <a:lnTo>
                    <a:pt x="43" y="1017"/>
                  </a:lnTo>
                  <a:lnTo>
                    <a:pt x="24" y="1000"/>
                  </a:lnTo>
                  <a:lnTo>
                    <a:pt x="41" y="978"/>
                  </a:lnTo>
                  <a:lnTo>
                    <a:pt x="25" y="924"/>
                  </a:lnTo>
                  <a:lnTo>
                    <a:pt x="57" y="929"/>
                  </a:lnTo>
                  <a:lnTo>
                    <a:pt x="25" y="902"/>
                  </a:lnTo>
                  <a:lnTo>
                    <a:pt x="32" y="880"/>
                  </a:lnTo>
                  <a:lnTo>
                    <a:pt x="0" y="88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73" name="Freeform 146"/>
            <p:cNvSpPr>
              <a:spLocks/>
            </p:cNvSpPr>
            <p:nvPr/>
          </p:nvSpPr>
          <p:spPr bwMode="auto">
            <a:xfrm>
              <a:off x="4527" y="3877"/>
              <a:ext cx="9" cy="25"/>
            </a:xfrm>
            <a:custGeom>
              <a:avLst/>
              <a:gdLst>
                <a:gd name="T0" fmla="*/ 0 w 15"/>
                <a:gd name="T1" fmla="*/ 1 h 41"/>
                <a:gd name="T2" fmla="*/ 1 w 15"/>
                <a:gd name="T3" fmla="*/ 0 h 41"/>
                <a:gd name="T4" fmla="*/ 1 w 15"/>
                <a:gd name="T5" fmla="*/ 1 h 41"/>
                <a:gd name="T6" fmla="*/ 0 w 15"/>
                <a:gd name="T7" fmla="*/ 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41"/>
                <a:gd name="T14" fmla="*/ 15 w 15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41">
                  <a:moveTo>
                    <a:pt x="0" y="20"/>
                  </a:moveTo>
                  <a:lnTo>
                    <a:pt x="6" y="0"/>
                  </a:lnTo>
                  <a:lnTo>
                    <a:pt x="15" y="4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74" name="Freeform 147"/>
            <p:cNvSpPr>
              <a:spLocks/>
            </p:cNvSpPr>
            <p:nvPr/>
          </p:nvSpPr>
          <p:spPr bwMode="auto">
            <a:xfrm>
              <a:off x="4536" y="3722"/>
              <a:ext cx="10" cy="36"/>
            </a:xfrm>
            <a:custGeom>
              <a:avLst/>
              <a:gdLst>
                <a:gd name="T0" fmla="*/ 0 w 14"/>
                <a:gd name="T1" fmla="*/ 1 h 54"/>
                <a:gd name="T2" fmla="*/ 1 w 14"/>
                <a:gd name="T3" fmla="*/ 0 h 54"/>
                <a:gd name="T4" fmla="*/ 1 w 14"/>
                <a:gd name="T5" fmla="*/ 1 h 54"/>
                <a:gd name="T6" fmla="*/ 0 w 14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4"/>
                <a:gd name="T14" fmla="*/ 14 w 1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4">
                  <a:moveTo>
                    <a:pt x="0" y="46"/>
                  </a:moveTo>
                  <a:lnTo>
                    <a:pt x="14" y="0"/>
                  </a:lnTo>
                  <a:lnTo>
                    <a:pt x="14" y="5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75" name="Freeform 148"/>
            <p:cNvSpPr>
              <a:spLocks/>
            </p:cNvSpPr>
            <p:nvPr/>
          </p:nvSpPr>
          <p:spPr bwMode="auto">
            <a:xfrm>
              <a:off x="4549" y="3987"/>
              <a:ext cx="20" cy="16"/>
            </a:xfrm>
            <a:custGeom>
              <a:avLst/>
              <a:gdLst>
                <a:gd name="T0" fmla="*/ 0 w 32"/>
                <a:gd name="T1" fmla="*/ 0 h 23"/>
                <a:gd name="T2" fmla="*/ 1 w 32"/>
                <a:gd name="T3" fmla="*/ 1 h 23"/>
                <a:gd name="T4" fmla="*/ 1 w 32"/>
                <a:gd name="T5" fmla="*/ 1 h 23"/>
                <a:gd name="T6" fmla="*/ 0 w 32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3"/>
                <a:gd name="T14" fmla="*/ 32 w 3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3">
                  <a:moveTo>
                    <a:pt x="0" y="0"/>
                  </a:moveTo>
                  <a:lnTo>
                    <a:pt x="31" y="5"/>
                  </a:lnTo>
                  <a:lnTo>
                    <a:pt x="3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76" name="Freeform 149"/>
            <p:cNvSpPr>
              <a:spLocks/>
            </p:cNvSpPr>
            <p:nvPr/>
          </p:nvSpPr>
          <p:spPr bwMode="auto">
            <a:xfrm>
              <a:off x="4550" y="3952"/>
              <a:ext cx="29" cy="35"/>
            </a:xfrm>
            <a:custGeom>
              <a:avLst/>
              <a:gdLst>
                <a:gd name="T0" fmla="*/ 0 w 48"/>
                <a:gd name="T1" fmla="*/ 1 h 52"/>
                <a:gd name="T2" fmla="*/ 1 w 48"/>
                <a:gd name="T3" fmla="*/ 0 h 52"/>
                <a:gd name="T4" fmla="*/ 1 w 48"/>
                <a:gd name="T5" fmla="*/ 1 h 52"/>
                <a:gd name="T6" fmla="*/ 1 w 48"/>
                <a:gd name="T7" fmla="*/ 1 h 52"/>
                <a:gd name="T8" fmla="*/ 1 w 48"/>
                <a:gd name="T9" fmla="*/ 1 h 52"/>
                <a:gd name="T10" fmla="*/ 0 w 48"/>
                <a:gd name="T11" fmla="*/ 1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52"/>
                <a:gd name="T20" fmla="*/ 48 w 4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52">
                  <a:moveTo>
                    <a:pt x="0" y="8"/>
                  </a:moveTo>
                  <a:lnTo>
                    <a:pt x="13" y="0"/>
                  </a:lnTo>
                  <a:lnTo>
                    <a:pt x="12" y="23"/>
                  </a:lnTo>
                  <a:lnTo>
                    <a:pt x="48" y="33"/>
                  </a:lnTo>
                  <a:lnTo>
                    <a:pt x="24" y="5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77" name="Freeform 150"/>
            <p:cNvSpPr>
              <a:spLocks/>
            </p:cNvSpPr>
            <p:nvPr/>
          </p:nvSpPr>
          <p:spPr bwMode="auto">
            <a:xfrm>
              <a:off x="4571" y="3998"/>
              <a:ext cx="18" cy="12"/>
            </a:xfrm>
            <a:custGeom>
              <a:avLst/>
              <a:gdLst>
                <a:gd name="T0" fmla="*/ 0 w 26"/>
                <a:gd name="T1" fmla="*/ 3 h 14"/>
                <a:gd name="T2" fmla="*/ 1 w 26"/>
                <a:gd name="T3" fmla="*/ 0 h 14"/>
                <a:gd name="T4" fmla="*/ 1 w 26"/>
                <a:gd name="T5" fmla="*/ 3 h 14"/>
                <a:gd name="T6" fmla="*/ 0 w 26"/>
                <a:gd name="T7" fmla="*/ 3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4"/>
                <a:gd name="T14" fmla="*/ 26 w 26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4">
                  <a:moveTo>
                    <a:pt x="0" y="10"/>
                  </a:moveTo>
                  <a:lnTo>
                    <a:pt x="7" y="0"/>
                  </a:lnTo>
                  <a:lnTo>
                    <a:pt x="26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78" name="Freeform 151"/>
            <p:cNvSpPr>
              <a:spLocks/>
            </p:cNvSpPr>
            <p:nvPr/>
          </p:nvSpPr>
          <p:spPr bwMode="auto">
            <a:xfrm>
              <a:off x="4583" y="3969"/>
              <a:ext cx="40" cy="55"/>
            </a:xfrm>
            <a:custGeom>
              <a:avLst/>
              <a:gdLst>
                <a:gd name="T0" fmla="*/ 0 w 66"/>
                <a:gd name="T1" fmla="*/ 1 h 83"/>
                <a:gd name="T2" fmla="*/ 1 w 66"/>
                <a:gd name="T3" fmla="*/ 1 h 83"/>
                <a:gd name="T4" fmla="*/ 1 w 66"/>
                <a:gd name="T5" fmla="*/ 1 h 83"/>
                <a:gd name="T6" fmla="*/ 1 w 66"/>
                <a:gd name="T7" fmla="*/ 1 h 83"/>
                <a:gd name="T8" fmla="*/ 1 w 66"/>
                <a:gd name="T9" fmla="*/ 1 h 83"/>
                <a:gd name="T10" fmla="*/ 1 w 66"/>
                <a:gd name="T11" fmla="*/ 1 h 83"/>
                <a:gd name="T12" fmla="*/ 1 w 66"/>
                <a:gd name="T13" fmla="*/ 1 h 83"/>
                <a:gd name="T14" fmla="*/ 1 w 66"/>
                <a:gd name="T15" fmla="*/ 0 h 83"/>
                <a:gd name="T16" fmla="*/ 1 w 66"/>
                <a:gd name="T17" fmla="*/ 1 h 83"/>
                <a:gd name="T18" fmla="*/ 0 w 66"/>
                <a:gd name="T19" fmla="*/ 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83"/>
                <a:gd name="T32" fmla="*/ 66 w 66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83">
                  <a:moveTo>
                    <a:pt x="0" y="68"/>
                  </a:moveTo>
                  <a:lnTo>
                    <a:pt x="10" y="55"/>
                  </a:lnTo>
                  <a:lnTo>
                    <a:pt x="47" y="63"/>
                  </a:lnTo>
                  <a:lnTo>
                    <a:pt x="30" y="42"/>
                  </a:lnTo>
                  <a:lnTo>
                    <a:pt x="47" y="29"/>
                  </a:lnTo>
                  <a:lnTo>
                    <a:pt x="21" y="26"/>
                  </a:lnTo>
                  <a:lnTo>
                    <a:pt x="21" y="5"/>
                  </a:lnTo>
                  <a:lnTo>
                    <a:pt x="64" y="0"/>
                  </a:lnTo>
                  <a:lnTo>
                    <a:pt x="66" y="8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79" name="Freeform 152"/>
            <p:cNvSpPr>
              <a:spLocks/>
            </p:cNvSpPr>
            <p:nvPr/>
          </p:nvSpPr>
          <p:spPr bwMode="auto">
            <a:xfrm>
              <a:off x="4604" y="4031"/>
              <a:ext cx="31" cy="13"/>
            </a:xfrm>
            <a:custGeom>
              <a:avLst/>
              <a:gdLst>
                <a:gd name="T0" fmla="*/ 0 w 50"/>
                <a:gd name="T1" fmla="*/ 0 h 17"/>
                <a:gd name="T2" fmla="*/ 1 w 50"/>
                <a:gd name="T3" fmla="*/ 2 h 17"/>
                <a:gd name="T4" fmla="*/ 1 w 50"/>
                <a:gd name="T5" fmla="*/ 2 h 17"/>
                <a:gd name="T6" fmla="*/ 0 w 5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7"/>
                <a:gd name="T14" fmla="*/ 50 w 5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7">
                  <a:moveTo>
                    <a:pt x="0" y="0"/>
                  </a:moveTo>
                  <a:lnTo>
                    <a:pt x="45" y="5"/>
                  </a:lnTo>
                  <a:lnTo>
                    <a:pt x="5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80" name="Freeform 153"/>
            <p:cNvSpPr>
              <a:spLocks/>
            </p:cNvSpPr>
            <p:nvPr/>
          </p:nvSpPr>
          <p:spPr bwMode="auto">
            <a:xfrm>
              <a:off x="4633" y="4024"/>
              <a:ext cx="14" cy="7"/>
            </a:xfrm>
            <a:custGeom>
              <a:avLst/>
              <a:gdLst>
                <a:gd name="T0" fmla="*/ 0 w 23"/>
                <a:gd name="T1" fmla="*/ 1 h 11"/>
                <a:gd name="T2" fmla="*/ 1 w 23"/>
                <a:gd name="T3" fmla="*/ 0 h 11"/>
                <a:gd name="T4" fmla="*/ 1 w 23"/>
                <a:gd name="T5" fmla="*/ 1 h 11"/>
                <a:gd name="T6" fmla="*/ 0 w 23"/>
                <a:gd name="T7" fmla="*/ 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1"/>
                <a:gd name="T14" fmla="*/ 23 w 2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1">
                  <a:moveTo>
                    <a:pt x="0" y="11"/>
                  </a:moveTo>
                  <a:lnTo>
                    <a:pt x="5" y="0"/>
                  </a:lnTo>
                  <a:lnTo>
                    <a:pt x="2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81" name="Freeform 154"/>
            <p:cNvSpPr>
              <a:spLocks/>
            </p:cNvSpPr>
            <p:nvPr/>
          </p:nvSpPr>
          <p:spPr bwMode="auto">
            <a:xfrm>
              <a:off x="4472" y="2705"/>
              <a:ext cx="178" cy="299"/>
            </a:xfrm>
            <a:custGeom>
              <a:avLst/>
              <a:gdLst>
                <a:gd name="T0" fmla="*/ 0 w 290"/>
                <a:gd name="T1" fmla="*/ 1 h 446"/>
                <a:gd name="T2" fmla="*/ 1 w 290"/>
                <a:gd name="T3" fmla="*/ 1 h 446"/>
                <a:gd name="T4" fmla="*/ 1 w 290"/>
                <a:gd name="T5" fmla="*/ 1 h 446"/>
                <a:gd name="T6" fmla="*/ 1 w 290"/>
                <a:gd name="T7" fmla="*/ 1 h 446"/>
                <a:gd name="T8" fmla="*/ 1 w 290"/>
                <a:gd name="T9" fmla="*/ 1 h 446"/>
                <a:gd name="T10" fmla="*/ 1 w 290"/>
                <a:gd name="T11" fmla="*/ 1 h 446"/>
                <a:gd name="T12" fmla="*/ 1 w 290"/>
                <a:gd name="T13" fmla="*/ 1 h 446"/>
                <a:gd name="T14" fmla="*/ 1 w 290"/>
                <a:gd name="T15" fmla="*/ 1 h 446"/>
                <a:gd name="T16" fmla="*/ 1 w 290"/>
                <a:gd name="T17" fmla="*/ 1 h 446"/>
                <a:gd name="T18" fmla="*/ 1 w 290"/>
                <a:gd name="T19" fmla="*/ 1 h 446"/>
                <a:gd name="T20" fmla="*/ 1 w 290"/>
                <a:gd name="T21" fmla="*/ 1 h 446"/>
                <a:gd name="T22" fmla="*/ 1 w 290"/>
                <a:gd name="T23" fmla="*/ 1 h 446"/>
                <a:gd name="T24" fmla="*/ 1 w 290"/>
                <a:gd name="T25" fmla="*/ 1 h 446"/>
                <a:gd name="T26" fmla="*/ 1 w 290"/>
                <a:gd name="T27" fmla="*/ 1 h 446"/>
                <a:gd name="T28" fmla="*/ 1 w 290"/>
                <a:gd name="T29" fmla="*/ 1 h 446"/>
                <a:gd name="T30" fmla="*/ 1 w 290"/>
                <a:gd name="T31" fmla="*/ 1 h 446"/>
                <a:gd name="T32" fmla="*/ 1 w 290"/>
                <a:gd name="T33" fmla="*/ 1 h 446"/>
                <a:gd name="T34" fmla="*/ 1 w 290"/>
                <a:gd name="T35" fmla="*/ 1 h 446"/>
                <a:gd name="T36" fmla="*/ 1 w 290"/>
                <a:gd name="T37" fmla="*/ 1 h 446"/>
                <a:gd name="T38" fmla="*/ 1 w 290"/>
                <a:gd name="T39" fmla="*/ 1 h 446"/>
                <a:gd name="T40" fmla="*/ 1 w 290"/>
                <a:gd name="T41" fmla="*/ 0 h 446"/>
                <a:gd name="T42" fmla="*/ 1 w 290"/>
                <a:gd name="T43" fmla="*/ 1 h 446"/>
                <a:gd name="T44" fmla="*/ 1 w 290"/>
                <a:gd name="T45" fmla="*/ 1 h 446"/>
                <a:gd name="T46" fmla="*/ 1 w 290"/>
                <a:gd name="T47" fmla="*/ 1 h 446"/>
                <a:gd name="T48" fmla="*/ 1 w 290"/>
                <a:gd name="T49" fmla="*/ 1 h 446"/>
                <a:gd name="T50" fmla="*/ 1 w 290"/>
                <a:gd name="T51" fmla="*/ 1 h 446"/>
                <a:gd name="T52" fmla="*/ 1 w 290"/>
                <a:gd name="T53" fmla="*/ 1 h 446"/>
                <a:gd name="T54" fmla="*/ 0 w 290"/>
                <a:gd name="T55" fmla="*/ 1 h 4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0"/>
                <a:gd name="T85" fmla="*/ 0 h 446"/>
                <a:gd name="T86" fmla="*/ 290 w 290"/>
                <a:gd name="T87" fmla="*/ 446 h 4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0" h="446">
                  <a:moveTo>
                    <a:pt x="0" y="298"/>
                  </a:moveTo>
                  <a:lnTo>
                    <a:pt x="36" y="330"/>
                  </a:lnTo>
                  <a:lnTo>
                    <a:pt x="87" y="338"/>
                  </a:lnTo>
                  <a:lnTo>
                    <a:pt x="140" y="398"/>
                  </a:lnTo>
                  <a:lnTo>
                    <a:pt x="208" y="403"/>
                  </a:lnTo>
                  <a:lnTo>
                    <a:pt x="198" y="436"/>
                  </a:lnTo>
                  <a:lnTo>
                    <a:pt x="215" y="446"/>
                  </a:lnTo>
                  <a:lnTo>
                    <a:pt x="227" y="369"/>
                  </a:lnTo>
                  <a:lnTo>
                    <a:pt x="213" y="321"/>
                  </a:lnTo>
                  <a:lnTo>
                    <a:pt x="236" y="319"/>
                  </a:lnTo>
                  <a:lnTo>
                    <a:pt x="218" y="291"/>
                  </a:lnTo>
                  <a:lnTo>
                    <a:pt x="276" y="281"/>
                  </a:lnTo>
                  <a:lnTo>
                    <a:pt x="290" y="300"/>
                  </a:lnTo>
                  <a:lnTo>
                    <a:pt x="268" y="260"/>
                  </a:lnTo>
                  <a:lnTo>
                    <a:pt x="274" y="167"/>
                  </a:lnTo>
                  <a:lnTo>
                    <a:pt x="229" y="170"/>
                  </a:lnTo>
                  <a:lnTo>
                    <a:pt x="213" y="149"/>
                  </a:lnTo>
                  <a:lnTo>
                    <a:pt x="165" y="142"/>
                  </a:lnTo>
                  <a:lnTo>
                    <a:pt x="136" y="88"/>
                  </a:lnTo>
                  <a:lnTo>
                    <a:pt x="182" y="17"/>
                  </a:lnTo>
                  <a:lnTo>
                    <a:pt x="175" y="0"/>
                  </a:lnTo>
                  <a:lnTo>
                    <a:pt x="94" y="39"/>
                  </a:lnTo>
                  <a:lnTo>
                    <a:pt x="49" y="119"/>
                  </a:lnTo>
                  <a:lnTo>
                    <a:pt x="35" y="101"/>
                  </a:lnTo>
                  <a:lnTo>
                    <a:pt x="22" y="139"/>
                  </a:lnTo>
                  <a:lnTo>
                    <a:pt x="35" y="228"/>
                  </a:lnTo>
                  <a:lnTo>
                    <a:pt x="45" y="22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82" name="Freeform 155"/>
            <p:cNvSpPr>
              <a:spLocks/>
            </p:cNvSpPr>
            <p:nvPr/>
          </p:nvSpPr>
          <p:spPr bwMode="auto">
            <a:xfrm>
              <a:off x="4372" y="2730"/>
              <a:ext cx="46" cy="48"/>
            </a:xfrm>
            <a:custGeom>
              <a:avLst/>
              <a:gdLst>
                <a:gd name="T0" fmla="*/ 0 w 75"/>
                <a:gd name="T1" fmla="*/ 0 h 73"/>
                <a:gd name="T2" fmla="*/ 1 w 75"/>
                <a:gd name="T3" fmla="*/ 1 h 73"/>
                <a:gd name="T4" fmla="*/ 1 w 75"/>
                <a:gd name="T5" fmla="*/ 1 h 73"/>
                <a:gd name="T6" fmla="*/ 1 w 75"/>
                <a:gd name="T7" fmla="*/ 1 h 73"/>
                <a:gd name="T8" fmla="*/ 1 w 75"/>
                <a:gd name="T9" fmla="*/ 1 h 73"/>
                <a:gd name="T10" fmla="*/ 1 w 75"/>
                <a:gd name="T11" fmla="*/ 1 h 73"/>
                <a:gd name="T12" fmla="*/ 0 w 75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73"/>
                <a:gd name="T23" fmla="*/ 75 w 7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73">
                  <a:moveTo>
                    <a:pt x="0" y="0"/>
                  </a:moveTo>
                  <a:lnTo>
                    <a:pt x="1" y="27"/>
                  </a:lnTo>
                  <a:lnTo>
                    <a:pt x="16" y="24"/>
                  </a:lnTo>
                  <a:lnTo>
                    <a:pt x="64" y="73"/>
                  </a:lnTo>
                  <a:lnTo>
                    <a:pt x="75" y="35"/>
                  </a:lnTo>
                  <a:lnTo>
                    <a:pt x="5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83" name="Freeform 156"/>
            <p:cNvSpPr>
              <a:spLocks/>
            </p:cNvSpPr>
            <p:nvPr/>
          </p:nvSpPr>
          <p:spPr bwMode="auto">
            <a:xfrm>
              <a:off x="4381" y="2507"/>
              <a:ext cx="158" cy="61"/>
            </a:xfrm>
            <a:custGeom>
              <a:avLst/>
              <a:gdLst>
                <a:gd name="T0" fmla="*/ 0 w 260"/>
                <a:gd name="T1" fmla="*/ 1 h 91"/>
                <a:gd name="T2" fmla="*/ 1 w 260"/>
                <a:gd name="T3" fmla="*/ 1 h 91"/>
                <a:gd name="T4" fmla="*/ 1 w 260"/>
                <a:gd name="T5" fmla="*/ 0 h 91"/>
                <a:gd name="T6" fmla="*/ 1 w 260"/>
                <a:gd name="T7" fmla="*/ 1 h 91"/>
                <a:gd name="T8" fmla="*/ 1 w 260"/>
                <a:gd name="T9" fmla="*/ 1 h 91"/>
                <a:gd name="T10" fmla="*/ 1 w 260"/>
                <a:gd name="T11" fmla="*/ 1 h 91"/>
                <a:gd name="T12" fmla="*/ 1 w 260"/>
                <a:gd name="T13" fmla="*/ 1 h 91"/>
                <a:gd name="T14" fmla="*/ 1 w 260"/>
                <a:gd name="T15" fmla="*/ 1 h 91"/>
                <a:gd name="T16" fmla="*/ 1 w 260"/>
                <a:gd name="T17" fmla="*/ 1 h 91"/>
                <a:gd name="T18" fmla="*/ 0 w 260"/>
                <a:gd name="T19" fmla="*/ 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0"/>
                <a:gd name="T31" fmla="*/ 0 h 91"/>
                <a:gd name="T32" fmla="*/ 260 w 260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0" h="91">
                  <a:moveTo>
                    <a:pt x="0" y="35"/>
                  </a:moveTo>
                  <a:lnTo>
                    <a:pt x="35" y="4"/>
                  </a:lnTo>
                  <a:lnTo>
                    <a:pt x="102" y="0"/>
                  </a:lnTo>
                  <a:lnTo>
                    <a:pt x="260" y="77"/>
                  </a:lnTo>
                  <a:lnTo>
                    <a:pt x="175" y="91"/>
                  </a:lnTo>
                  <a:lnTo>
                    <a:pt x="191" y="74"/>
                  </a:lnTo>
                  <a:lnTo>
                    <a:pt x="150" y="44"/>
                  </a:lnTo>
                  <a:lnTo>
                    <a:pt x="71" y="28"/>
                  </a:lnTo>
                  <a:lnTo>
                    <a:pt x="75" y="1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84" name="Freeform 157"/>
            <p:cNvSpPr>
              <a:spLocks/>
            </p:cNvSpPr>
            <p:nvPr/>
          </p:nvSpPr>
          <p:spPr bwMode="auto">
            <a:xfrm>
              <a:off x="4576" y="2568"/>
              <a:ext cx="50" cy="34"/>
            </a:xfrm>
            <a:custGeom>
              <a:avLst/>
              <a:gdLst>
                <a:gd name="T0" fmla="*/ 0 w 82"/>
                <a:gd name="T1" fmla="*/ 0 h 51"/>
                <a:gd name="T2" fmla="*/ 0 w 82"/>
                <a:gd name="T3" fmla="*/ 1 h 51"/>
                <a:gd name="T4" fmla="*/ 1 w 82"/>
                <a:gd name="T5" fmla="*/ 1 h 51"/>
                <a:gd name="T6" fmla="*/ 1 w 82"/>
                <a:gd name="T7" fmla="*/ 1 h 51"/>
                <a:gd name="T8" fmla="*/ 0 w 8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51"/>
                <a:gd name="T17" fmla="*/ 82 w 8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51">
                  <a:moveTo>
                    <a:pt x="0" y="0"/>
                  </a:moveTo>
                  <a:lnTo>
                    <a:pt x="0" y="51"/>
                  </a:lnTo>
                  <a:lnTo>
                    <a:pt x="82" y="34"/>
                  </a:lnTo>
                  <a:lnTo>
                    <a:pt x="4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85" name="Freeform 158"/>
            <p:cNvSpPr>
              <a:spLocks/>
            </p:cNvSpPr>
            <p:nvPr/>
          </p:nvSpPr>
          <p:spPr bwMode="auto">
            <a:xfrm>
              <a:off x="4442" y="2903"/>
              <a:ext cx="83" cy="115"/>
            </a:xfrm>
            <a:custGeom>
              <a:avLst/>
              <a:gdLst>
                <a:gd name="T0" fmla="*/ 0 w 135"/>
                <a:gd name="T1" fmla="*/ 1 h 168"/>
                <a:gd name="T2" fmla="*/ 1 w 135"/>
                <a:gd name="T3" fmla="*/ 1 h 168"/>
                <a:gd name="T4" fmla="*/ 1 w 135"/>
                <a:gd name="T5" fmla="*/ 1 h 168"/>
                <a:gd name="T6" fmla="*/ 1 w 135"/>
                <a:gd name="T7" fmla="*/ 1 h 168"/>
                <a:gd name="T8" fmla="*/ 1 w 135"/>
                <a:gd name="T9" fmla="*/ 1 h 168"/>
                <a:gd name="T10" fmla="*/ 1 w 135"/>
                <a:gd name="T11" fmla="*/ 1 h 168"/>
                <a:gd name="T12" fmla="*/ 1 w 135"/>
                <a:gd name="T13" fmla="*/ 1 h 168"/>
                <a:gd name="T14" fmla="*/ 1 w 135"/>
                <a:gd name="T15" fmla="*/ 1 h 168"/>
                <a:gd name="T16" fmla="*/ 1 w 135"/>
                <a:gd name="T17" fmla="*/ 1 h 168"/>
                <a:gd name="T18" fmla="*/ 1 w 135"/>
                <a:gd name="T19" fmla="*/ 1 h 168"/>
                <a:gd name="T20" fmla="*/ 1 w 135"/>
                <a:gd name="T21" fmla="*/ 0 h 168"/>
                <a:gd name="T22" fmla="*/ 1 w 135"/>
                <a:gd name="T23" fmla="*/ 1 h 168"/>
                <a:gd name="T24" fmla="*/ 0 w 135"/>
                <a:gd name="T25" fmla="*/ 1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"/>
                <a:gd name="T40" fmla="*/ 0 h 168"/>
                <a:gd name="T41" fmla="*/ 135 w 135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" h="168">
                  <a:moveTo>
                    <a:pt x="0" y="64"/>
                  </a:moveTo>
                  <a:lnTo>
                    <a:pt x="1" y="98"/>
                  </a:lnTo>
                  <a:lnTo>
                    <a:pt x="24" y="105"/>
                  </a:lnTo>
                  <a:lnTo>
                    <a:pt x="12" y="132"/>
                  </a:lnTo>
                  <a:lnTo>
                    <a:pt x="8" y="160"/>
                  </a:lnTo>
                  <a:lnTo>
                    <a:pt x="40" y="168"/>
                  </a:lnTo>
                  <a:lnTo>
                    <a:pt x="67" y="121"/>
                  </a:lnTo>
                  <a:lnTo>
                    <a:pt x="122" y="84"/>
                  </a:lnTo>
                  <a:lnTo>
                    <a:pt x="135" y="40"/>
                  </a:lnTo>
                  <a:lnTo>
                    <a:pt x="84" y="32"/>
                  </a:lnTo>
                  <a:lnTo>
                    <a:pt x="48" y="0"/>
                  </a:lnTo>
                  <a:lnTo>
                    <a:pt x="17" y="1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86" name="Freeform 159"/>
            <p:cNvSpPr>
              <a:spLocks/>
            </p:cNvSpPr>
            <p:nvPr/>
          </p:nvSpPr>
          <p:spPr bwMode="auto">
            <a:xfrm>
              <a:off x="4308" y="2668"/>
              <a:ext cx="33" cy="15"/>
            </a:xfrm>
            <a:custGeom>
              <a:avLst/>
              <a:gdLst>
                <a:gd name="T0" fmla="*/ 0 w 57"/>
                <a:gd name="T1" fmla="*/ 1 h 28"/>
                <a:gd name="T2" fmla="*/ 1 w 57"/>
                <a:gd name="T3" fmla="*/ 0 h 28"/>
                <a:gd name="T4" fmla="*/ 1 w 57"/>
                <a:gd name="T5" fmla="*/ 1 h 28"/>
                <a:gd name="T6" fmla="*/ 0 w 57"/>
                <a:gd name="T7" fmla="*/ 1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8"/>
                <a:gd name="T14" fmla="*/ 57 w 5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8">
                  <a:moveTo>
                    <a:pt x="0" y="22"/>
                  </a:moveTo>
                  <a:lnTo>
                    <a:pt x="17" y="0"/>
                  </a:lnTo>
                  <a:lnTo>
                    <a:pt x="57" y="2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87" name="Freeform 160"/>
            <p:cNvSpPr>
              <a:spLocks/>
            </p:cNvSpPr>
            <p:nvPr/>
          </p:nvSpPr>
          <p:spPr bwMode="auto">
            <a:xfrm>
              <a:off x="4737" y="3937"/>
              <a:ext cx="24" cy="18"/>
            </a:xfrm>
            <a:custGeom>
              <a:avLst/>
              <a:gdLst>
                <a:gd name="T0" fmla="*/ 0 w 36"/>
                <a:gd name="T1" fmla="*/ 2 h 24"/>
                <a:gd name="T2" fmla="*/ 1 w 36"/>
                <a:gd name="T3" fmla="*/ 2 h 24"/>
                <a:gd name="T4" fmla="*/ 1 w 36"/>
                <a:gd name="T5" fmla="*/ 0 h 24"/>
                <a:gd name="T6" fmla="*/ 1 w 36"/>
                <a:gd name="T7" fmla="*/ 2 h 24"/>
                <a:gd name="T8" fmla="*/ 0 w 36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4"/>
                <a:gd name="T17" fmla="*/ 36 w 3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4">
                  <a:moveTo>
                    <a:pt x="0" y="24"/>
                  </a:moveTo>
                  <a:lnTo>
                    <a:pt x="21" y="11"/>
                  </a:lnTo>
                  <a:lnTo>
                    <a:pt x="10" y="0"/>
                  </a:lnTo>
                  <a:lnTo>
                    <a:pt x="36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88" name="Freeform 161"/>
            <p:cNvSpPr>
              <a:spLocks/>
            </p:cNvSpPr>
            <p:nvPr/>
          </p:nvSpPr>
          <p:spPr bwMode="auto">
            <a:xfrm>
              <a:off x="4755" y="3937"/>
              <a:ext cx="28" cy="20"/>
            </a:xfrm>
            <a:custGeom>
              <a:avLst/>
              <a:gdLst>
                <a:gd name="T0" fmla="*/ 0 w 44"/>
                <a:gd name="T1" fmla="*/ 1 h 30"/>
                <a:gd name="T2" fmla="*/ 1 w 44"/>
                <a:gd name="T3" fmla="*/ 0 h 30"/>
                <a:gd name="T4" fmla="*/ 1 w 44"/>
                <a:gd name="T5" fmla="*/ 1 h 30"/>
                <a:gd name="T6" fmla="*/ 0 w 44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0"/>
                <a:gd name="T14" fmla="*/ 44 w 4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0">
                  <a:moveTo>
                    <a:pt x="0" y="30"/>
                  </a:moveTo>
                  <a:lnTo>
                    <a:pt x="21" y="0"/>
                  </a:lnTo>
                  <a:lnTo>
                    <a:pt x="44" y="1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89" name="Freeform 162"/>
            <p:cNvSpPr>
              <a:spLocks/>
            </p:cNvSpPr>
            <p:nvPr/>
          </p:nvSpPr>
          <p:spPr bwMode="auto">
            <a:xfrm>
              <a:off x="4834" y="2830"/>
              <a:ext cx="43" cy="61"/>
            </a:xfrm>
            <a:custGeom>
              <a:avLst/>
              <a:gdLst>
                <a:gd name="T0" fmla="*/ 0 w 69"/>
                <a:gd name="T1" fmla="*/ 1 h 93"/>
                <a:gd name="T2" fmla="*/ 1 w 69"/>
                <a:gd name="T3" fmla="*/ 0 h 93"/>
                <a:gd name="T4" fmla="*/ 1 w 69"/>
                <a:gd name="T5" fmla="*/ 1 h 93"/>
                <a:gd name="T6" fmla="*/ 1 w 69"/>
                <a:gd name="T7" fmla="*/ 1 h 93"/>
                <a:gd name="T8" fmla="*/ 0 w 69"/>
                <a:gd name="T9" fmla="*/ 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3"/>
                <a:gd name="T17" fmla="*/ 69 w 69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3">
                  <a:moveTo>
                    <a:pt x="0" y="89"/>
                  </a:moveTo>
                  <a:lnTo>
                    <a:pt x="10" y="0"/>
                  </a:lnTo>
                  <a:lnTo>
                    <a:pt x="69" y="40"/>
                  </a:lnTo>
                  <a:lnTo>
                    <a:pt x="34" y="9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90" name="Freeform 163"/>
            <p:cNvSpPr>
              <a:spLocks/>
            </p:cNvSpPr>
            <p:nvPr/>
          </p:nvSpPr>
          <p:spPr bwMode="auto">
            <a:xfrm>
              <a:off x="4273" y="2603"/>
              <a:ext cx="60" cy="80"/>
            </a:xfrm>
            <a:custGeom>
              <a:avLst/>
              <a:gdLst>
                <a:gd name="T0" fmla="*/ 0 w 96"/>
                <a:gd name="T1" fmla="*/ 1 h 117"/>
                <a:gd name="T2" fmla="*/ 1 w 96"/>
                <a:gd name="T3" fmla="*/ 1 h 117"/>
                <a:gd name="T4" fmla="*/ 1 w 96"/>
                <a:gd name="T5" fmla="*/ 1 h 117"/>
                <a:gd name="T6" fmla="*/ 1 w 96"/>
                <a:gd name="T7" fmla="*/ 1 h 117"/>
                <a:gd name="T8" fmla="*/ 1 w 96"/>
                <a:gd name="T9" fmla="*/ 0 h 117"/>
                <a:gd name="T10" fmla="*/ 1 w 96"/>
                <a:gd name="T11" fmla="*/ 1 h 117"/>
                <a:gd name="T12" fmla="*/ 1 w 96"/>
                <a:gd name="T13" fmla="*/ 1 h 117"/>
                <a:gd name="T14" fmla="*/ 1 w 96"/>
                <a:gd name="T15" fmla="*/ 1 h 117"/>
                <a:gd name="T16" fmla="*/ 1 w 96"/>
                <a:gd name="T17" fmla="*/ 1 h 117"/>
                <a:gd name="T18" fmla="*/ 0 w 96"/>
                <a:gd name="T19" fmla="*/ 1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17"/>
                <a:gd name="T32" fmla="*/ 96 w 96"/>
                <a:gd name="T33" fmla="*/ 117 h 1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17">
                  <a:moveTo>
                    <a:pt x="0" y="93"/>
                  </a:moveTo>
                  <a:lnTo>
                    <a:pt x="21" y="51"/>
                  </a:lnTo>
                  <a:lnTo>
                    <a:pt x="45" y="50"/>
                  </a:lnTo>
                  <a:lnTo>
                    <a:pt x="20" y="14"/>
                  </a:lnTo>
                  <a:lnTo>
                    <a:pt x="76" y="0"/>
                  </a:lnTo>
                  <a:lnTo>
                    <a:pt x="84" y="55"/>
                  </a:lnTo>
                  <a:lnTo>
                    <a:pt x="96" y="60"/>
                  </a:lnTo>
                  <a:lnTo>
                    <a:pt x="71" y="95"/>
                  </a:lnTo>
                  <a:lnTo>
                    <a:pt x="54" y="11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91" name="Freeform 164"/>
            <p:cNvSpPr>
              <a:spLocks/>
            </p:cNvSpPr>
            <p:nvPr/>
          </p:nvSpPr>
          <p:spPr bwMode="auto">
            <a:xfrm>
              <a:off x="4732" y="2778"/>
              <a:ext cx="69" cy="121"/>
            </a:xfrm>
            <a:custGeom>
              <a:avLst/>
              <a:gdLst>
                <a:gd name="T0" fmla="*/ 0 w 115"/>
                <a:gd name="T1" fmla="*/ 1 h 184"/>
                <a:gd name="T2" fmla="*/ 1 w 115"/>
                <a:gd name="T3" fmla="*/ 1 h 184"/>
                <a:gd name="T4" fmla="*/ 1 w 115"/>
                <a:gd name="T5" fmla="*/ 1 h 184"/>
                <a:gd name="T6" fmla="*/ 1 w 115"/>
                <a:gd name="T7" fmla="*/ 1 h 184"/>
                <a:gd name="T8" fmla="*/ 1 w 115"/>
                <a:gd name="T9" fmla="*/ 1 h 184"/>
                <a:gd name="T10" fmla="*/ 1 w 115"/>
                <a:gd name="T11" fmla="*/ 1 h 184"/>
                <a:gd name="T12" fmla="*/ 1 w 115"/>
                <a:gd name="T13" fmla="*/ 1 h 184"/>
                <a:gd name="T14" fmla="*/ 1 w 115"/>
                <a:gd name="T15" fmla="*/ 1 h 184"/>
                <a:gd name="T16" fmla="*/ 1 w 115"/>
                <a:gd name="T17" fmla="*/ 0 h 184"/>
                <a:gd name="T18" fmla="*/ 1 w 115"/>
                <a:gd name="T19" fmla="*/ 1 h 184"/>
                <a:gd name="T20" fmla="*/ 1 w 115"/>
                <a:gd name="T21" fmla="*/ 1 h 184"/>
                <a:gd name="T22" fmla="*/ 0 w 115"/>
                <a:gd name="T23" fmla="*/ 1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"/>
                <a:gd name="T37" fmla="*/ 0 h 184"/>
                <a:gd name="T38" fmla="*/ 115 w 115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" h="184">
                  <a:moveTo>
                    <a:pt x="0" y="59"/>
                  </a:moveTo>
                  <a:lnTo>
                    <a:pt x="17" y="85"/>
                  </a:lnTo>
                  <a:lnTo>
                    <a:pt x="38" y="104"/>
                  </a:lnTo>
                  <a:lnTo>
                    <a:pt x="33" y="155"/>
                  </a:lnTo>
                  <a:lnTo>
                    <a:pt x="47" y="184"/>
                  </a:lnTo>
                  <a:lnTo>
                    <a:pt x="115" y="172"/>
                  </a:lnTo>
                  <a:lnTo>
                    <a:pt x="76" y="115"/>
                  </a:lnTo>
                  <a:lnTo>
                    <a:pt x="104" y="66"/>
                  </a:lnTo>
                  <a:lnTo>
                    <a:pt x="34" y="0"/>
                  </a:lnTo>
                  <a:lnTo>
                    <a:pt x="12" y="18"/>
                  </a:lnTo>
                  <a:lnTo>
                    <a:pt x="20" y="3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92" name="Freeform 165"/>
            <p:cNvSpPr>
              <a:spLocks/>
            </p:cNvSpPr>
            <p:nvPr/>
          </p:nvSpPr>
          <p:spPr bwMode="auto">
            <a:xfrm>
              <a:off x="4536" y="2568"/>
              <a:ext cx="40" cy="34"/>
            </a:xfrm>
            <a:custGeom>
              <a:avLst/>
              <a:gdLst>
                <a:gd name="T0" fmla="*/ 0 w 63"/>
                <a:gd name="T1" fmla="*/ 1 h 51"/>
                <a:gd name="T2" fmla="*/ 1 w 63"/>
                <a:gd name="T3" fmla="*/ 1 h 51"/>
                <a:gd name="T4" fmla="*/ 1 w 63"/>
                <a:gd name="T5" fmla="*/ 1 h 51"/>
                <a:gd name="T6" fmla="*/ 1 w 63"/>
                <a:gd name="T7" fmla="*/ 0 h 51"/>
                <a:gd name="T8" fmla="*/ 1 w 63"/>
                <a:gd name="T9" fmla="*/ 1 h 51"/>
                <a:gd name="T10" fmla="*/ 0 w 63"/>
                <a:gd name="T11" fmla="*/ 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51"/>
                <a:gd name="T20" fmla="*/ 63 w 63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51">
                  <a:moveTo>
                    <a:pt x="0" y="38"/>
                  </a:moveTo>
                  <a:lnTo>
                    <a:pt x="48" y="36"/>
                  </a:lnTo>
                  <a:lnTo>
                    <a:pt x="26" y="3"/>
                  </a:lnTo>
                  <a:lnTo>
                    <a:pt x="63" y="0"/>
                  </a:lnTo>
                  <a:lnTo>
                    <a:pt x="63" y="5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93" name="Freeform 166"/>
            <p:cNvSpPr>
              <a:spLocks/>
            </p:cNvSpPr>
            <p:nvPr/>
          </p:nvSpPr>
          <p:spPr bwMode="auto">
            <a:xfrm>
              <a:off x="4316" y="2642"/>
              <a:ext cx="88" cy="53"/>
            </a:xfrm>
            <a:custGeom>
              <a:avLst/>
              <a:gdLst>
                <a:gd name="T0" fmla="*/ 0 w 147"/>
                <a:gd name="T1" fmla="*/ 1 h 81"/>
                <a:gd name="T2" fmla="*/ 1 w 147"/>
                <a:gd name="T3" fmla="*/ 1 h 81"/>
                <a:gd name="T4" fmla="*/ 1 w 147"/>
                <a:gd name="T5" fmla="*/ 0 h 81"/>
                <a:gd name="T6" fmla="*/ 1 w 147"/>
                <a:gd name="T7" fmla="*/ 1 h 81"/>
                <a:gd name="T8" fmla="*/ 1 w 147"/>
                <a:gd name="T9" fmla="*/ 1 h 81"/>
                <a:gd name="T10" fmla="*/ 1 w 147"/>
                <a:gd name="T11" fmla="*/ 1 h 81"/>
                <a:gd name="T12" fmla="*/ 1 w 147"/>
                <a:gd name="T13" fmla="*/ 1 h 81"/>
                <a:gd name="T14" fmla="*/ 0 w 147"/>
                <a:gd name="T15" fmla="*/ 1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81"/>
                <a:gd name="T26" fmla="*/ 147 w 147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81">
                  <a:moveTo>
                    <a:pt x="0" y="40"/>
                  </a:moveTo>
                  <a:lnTo>
                    <a:pt x="25" y="5"/>
                  </a:lnTo>
                  <a:lnTo>
                    <a:pt x="105" y="0"/>
                  </a:lnTo>
                  <a:lnTo>
                    <a:pt x="147" y="24"/>
                  </a:lnTo>
                  <a:lnTo>
                    <a:pt x="112" y="30"/>
                  </a:lnTo>
                  <a:lnTo>
                    <a:pt x="51" y="81"/>
                  </a:lnTo>
                  <a:lnTo>
                    <a:pt x="40" y="6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94" name="Freeform 167"/>
            <p:cNvSpPr>
              <a:spLocks/>
            </p:cNvSpPr>
            <p:nvPr/>
          </p:nvSpPr>
          <p:spPr bwMode="auto">
            <a:xfrm>
              <a:off x="3902" y="2321"/>
              <a:ext cx="448" cy="347"/>
            </a:xfrm>
            <a:custGeom>
              <a:avLst/>
              <a:gdLst>
                <a:gd name="T0" fmla="*/ 0 w 731"/>
                <a:gd name="T1" fmla="*/ 1 h 515"/>
                <a:gd name="T2" fmla="*/ 1 w 731"/>
                <a:gd name="T3" fmla="*/ 1 h 515"/>
                <a:gd name="T4" fmla="*/ 1 w 731"/>
                <a:gd name="T5" fmla="*/ 1 h 515"/>
                <a:gd name="T6" fmla="*/ 1 w 731"/>
                <a:gd name="T7" fmla="*/ 1 h 515"/>
                <a:gd name="T8" fmla="*/ 1 w 731"/>
                <a:gd name="T9" fmla="*/ 1 h 515"/>
                <a:gd name="T10" fmla="*/ 1 w 731"/>
                <a:gd name="T11" fmla="*/ 1 h 515"/>
                <a:gd name="T12" fmla="*/ 1 w 731"/>
                <a:gd name="T13" fmla="*/ 1 h 515"/>
                <a:gd name="T14" fmla="*/ 1 w 731"/>
                <a:gd name="T15" fmla="*/ 1 h 515"/>
                <a:gd name="T16" fmla="*/ 1 w 731"/>
                <a:gd name="T17" fmla="*/ 1 h 515"/>
                <a:gd name="T18" fmla="*/ 1 w 731"/>
                <a:gd name="T19" fmla="*/ 1 h 515"/>
                <a:gd name="T20" fmla="*/ 1 w 731"/>
                <a:gd name="T21" fmla="*/ 1 h 515"/>
                <a:gd name="T22" fmla="*/ 1 w 731"/>
                <a:gd name="T23" fmla="*/ 1 h 515"/>
                <a:gd name="T24" fmla="*/ 1 w 731"/>
                <a:gd name="T25" fmla="*/ 1 h 515"/>
                <a:gd name="T26" fmla="*/ 1 w 731"/>
                <a:gd name="T27" fmla="*/ 1 h 515"/>
                <a:gd name="T28" fmla="*/ 1 w 731"/>
                <a:gd name="T29" fmla="*/ 1 h 515"/>
                <a:gd name="T30" fmla="*/ 1 w 731"/>
                <a:gd name="T31" fmla="*/ 1 h 515"/>
                <a:gd name="T32" fmla="*/ 1 w 731"/>
                <a:gd name="T33" fmla="*/ 1 h 515"/>
                <a:gd name="T34" fmla="*/ 1 w 731"/>
                <a:gd name="T35" fmla="*/ 1 h 515"/>
                <a:gd name="T36" fmla="*/ 1 w 731"/>
                <a:gd name="T37" fmla="*/ 1 h 515"/>
                <a:gd name="T38" fmla="*/ 1 w 731"/>
                <a:gd name="T39" fmla="*/ 1 h 515"/>
                <a:gd name="T40" fmla="*/ 1 w 731"/>
                <a:gd name="T41" fmla="*/ 1 h 515"/>
                <a:gd name="T42" fmla="*/ 1 w 731"/>
                <a:gd name="T43" fmla="*/ 1 h 515"/>
                <a:gd name="T44" fmla="*/ 1 w 731"/>
                <a:gd name="T45" fmla="*/ 1 h 515"/>
                <a:gd name="T46" fmla="*/ 1 w 731"/>
                <a:gd name="T47" fmla="*/ 1 h 515"/>
                <a:gd name="T48" fmla="*/ 1 w 731"/>
                <a:gd name="T49" fmla="*/ 1 h 515"/>
                <a:gd name="T50" fmla="*/ 1 w 731"/>
                <a:gd name="T51" fmla="*/ 1 h 515"/>
                <a:gd name="T52" fmla="*/ 1 w 731"/>
                <a:gd name="T53" fmla="*/ 1 h 515"/>
                <a:gd name="T54" fmla="*/ 1 w 731"/>
                <a:gd name="T55" fmla="*/ 1 h 515"/>
                <a:gd name="T56" fmla="*/ 1 w 731"/>
                <a:gd name="T57" fmla="*/ 1 h 515"/>
                <a:gd name="T58" fmla="*/ 1 w 731"/>
                <a:gd name="T59" fmla="*/ 1 h 515"/>
                <a:gd name="T60" fmla="*/ 1 w 731"/>
                <a:gd name="T61" fmla="*/ 1 h 515"/>
                <a:gd name="T62" fmla="*/ 1 w 731"/>
                <a:gd name="T63" fmla="*/ 1 h 515"/>
                <a:gd name="T64" fmla="*/ 1 w 731"/>
                <a:gd name="T65" fmla="*/ 1 h 515"/>
                <a:gd name="T66" fmla="*/ 1 w 731"/>
                <a:gd name="T67" fmla="*/ 1 h 515"/>
                <a:gd name="T68" fmla="*/ 1 w 731"/>
                <a:gd name="T69" fmla="*/ 1 h 515"/>
                <a:gd name="T70" fmla="*/ 1 w 731"/>
                <a:gd name="T71" fmla="*/ 1 h 515"/>
                <a:gd name="T72" fmla="*/ 1 w 731"/>
                <a:gd name="T73" fmla="*/ 1 h 515"/>
                <a:gd name="T74" fmla="*/ 1 w 731"/>
                <a:gd name="T75" fmla="*/ 1 h 515"/>
                <a:gd name="T76" fmla="*/ 1 w 731"/>
                <a:gd name="T77" fmla="*/ 1 h 515"/>
                <a:gd name="T78" fmla="*/ 1 w 731"/>
                <a:gd name="T79" fmla="*/ 1 h 515"/>
                <a:gd name="T80" fmla="*/ 1 w 731"/>
                <a:gd name="T81" fmla="*/ 1 h 515"/>
                <a:gd name="T82" fmla="*/ 1 w 731"/>
                <a:gd name="T83" fmla="*/ 1 h 515"/>
                <a:gd name="T84" fmla="*/ 1 w 731"/>
                <a:gd name="T85" fmla="*/ 1 h 515"/>
                <a:gd name="T86" fmla="*/ 1 w 731"/>
                <a:gd name="T87" fmla="*/ 1 h 515"/>
                <a:gd name="T88" fmla="*/ 1 w 731"/>
                <a:gd name="T89" fmla="*/ 0 h 515"/>
                <a:gd name="T90" fmla="*/ 0 w 731"/>
                <a:gd name="T91" fmla="*/ 1 h 5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1"/>
                <a:gd name="T139" fmla="*/ 0 h 515"/>
                <a:gd name="T140" fmla="*/ 731 w 731"/>
                <a:gd name="T141" fmla="*/ 515 h 5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1" h="515">
                  <a:moveTo>
                    <a:pt x="0" y="5"/>
                  </a:moveTo>
                  <a:lnTo>
                    <a:pt x="36" y="85"/>
                  </a:lnTo>
                  <a:lnTo>
                    <a:pt x="77" y="122"/>
                  </a:lnTo>
                  <a:lnTo>
                    <a:pt x="74" y="144"/>
                  </a:lnTo>
                  <a:lnTo>
                    <a:pt x="52" y="149"/>
                  </a:lnTo>
                  <a:lnTo>
                    <a:pt x="98" y="166"/>
                  </a:lnTo>
                  <a:lnTo>
                    <a:pt x="124" y="204"/>
                  </a:lnTo>
                  <a:lnTo>
                    <a:pt x="122" y="233"/>
                  </a:lnTo>
                  <a:lnTo>
                    <a:pt x="174" y="284"/>
                  </a:lnTo>
                  <a:lnTo>
                    <a:pt x="186" y="267"/>
                  </a:lnTo>
                  <a:lnTo>
                    <a:pt x="62" y="73"/>
                  </a:lnTo>
                  <a:lnTo>
                    <a:pt x="54" y="20"/>
                  </a:lnTo>
                  <a:lnTo>
                    <a:pt x="82" y="34"/>
                  </a:lnTo>
                  <a:lnTo>
                    <a:pt x="127" y="118"/>
                  </a:lnTo>
                  <a:lnTo>
                    <a:pt x="192" y="182"/>
                  </a:lnTo>
                  <a:lnTo>
                    <a:pt x="190" y="207"/>
                  </a:lnTo>
                  <a:lnTo>
                    <a:pt x="280" y="294"/>
                  </a:lnTo>
                  <a:lnTo>
                    <a:pt x="291" y="330"/>
                  </a:lnTo>
                  <a:lnTo>
                    <a:pt x="280" y="354"/>
                  </a:lnTo>
                  <a:lnTo>
                    <a:pt x="300" y="389"/>
                  </a:lnTo>
                  <a:lnTo>
                    <a:pt x="474" y="479"/>
                  </a:lnTo>
                  <a:lnTo>
                    <a:pt x="550" y="472"/>
                  </a:lnTo>
                  <a:lnTo>
                    <a:pt x="599" y="515"/>
                  </a:lnTo>
                  <a:lnTo>
                    <a:pt x="620" y="473"/>
                  </a:lnTo>
                  <a:lnTo>
                    <a:pt x="644" y="472"/>
                  </a:lnTo>
                  <a:lnTo>
                    <a:pt x="619" y="436"/>
                  </a:lnTo>
                  <a:lnTo>
                    <a:pt x="675" y="422"/>
                  </a:lnTo>
                  <a:lnTo>
                    <a:pt x="694" y="406"/>
                  </a:lnTo>
                  <a:lnTo>
                    <a:pt x="701" y="398"/>
                  </a:lnTo>
                  <a:lnTo>
                    <a:pt x="707" y="417"/>
                  </a:lnTo>
                  <a:lnTo>
                    <a:pt x="731" y="332"/>
                  </a:lnTo>
                  <a:lnTo>
                    <a:pt x="700" y="318"/>
                  </a:lnTo>
                  <a:lnTo>
                    <a:pt x="645" y="332"/>
                  </a:lnTo>
                  <a:lnTo>
                    <a:pt x="617" y="406"/>
                  </a:lnTo>
                  <a:lnTo>
                    <a:pt x="546" y="414"/>
                  </a:lnTo>
                  <a:lnTo>
                    <a:pt x="517" y="395"/>
                  </a:lnTo>
                  <a:lnTo>
                    <a:pt x="470" y="304"/>
                  </a:lnTo>
                  <a:lnTo>
                    <a:pt x="468" y="233"/>
                  </a:lnTo>
                  <a:lnTo>
                    <a:pt x="484" y="199"/>
                  </a:lnTo>
                  <a:lnTo>
                    <a:pt x="436" y="181"/>
                  </a:lnTo>
                  <a:lnTo>
                    <a:pt x="376" y="84"/>
                  </a:lnTo>
                  <a:lnTo>
                    <a:pt x="325" y="106"/>
                  </a:lnTo>
                  <a:lnTo>
                    <a:pt x="257" y="25"/>
                  </a:lnTo>
                  <a:lnTo>
                    <a:pt x="148" y="42"/>
                  </a:lnTo>
                  <a:lnTo>
                    <a:pt x="5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95" name="Freeform 168"/>
            <p:cNvSpPr>
              <a:spLocks/>
            </p:cNvSpPr>
            <p:nvPr/>
          </p:nvSpPr>
          <p:spPr bwMode="auto">
            <a:xfrm>
              <a:off x="4345" y="2656"/>
              <a:ext cx="59" cy="76"/>
            </a:xfrm>
            <a:custGeom>
              <a:avLst/>
              <a:gdLst>
                <a:gd name="T0" fmla="*/ 0 w 96"/>
                <a:gd name="T1" fmla="*/ 1 h 113"/>
                <a:gd name="T2" fmla="*/ 1 w 96"/>
                <a:gd name="T3" fmla="*/ 1 h 113"/>
                <a:gd name="T4" fmla="*/ 1 w 96"/>
                <a:gd name="T5" fmla="*/ 1 h 113"/>
                <a:gd name="T6" fmla="*/ 1 w 96"/>
                <a:gd name="T7" fmla="*/ 0 h 113"/>
                <a:gd name="T8" fmla="*/ 1 w 96"/>
                <a:gd name="T9" fmla="*/ 1 h 113"/>
                <a:gd name="T10" fmla="*/ 0 w 96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113"/>
                <a:gd name="T20" fmla="*/ 96 w 96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113">
                  <a:moveTo>
                    <a:pt x="0" y="57"/>
                  </a:moveTo>
                  <a:lnTo>
                    <a:pt x="39" y="111"/>
                  </a:lnTo>
                  <a:lnTo>
                    <a:pt x="89" y="113"/>
                  </a:lnTo>
                  <a:lnTo>
                    <a:pt x="96" y="0"/>
                  </a:lnTo>
                  <a:lnTo>
                    <a:pt x="61" y="6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96" name="Freeform 169"/>
            <p:cNvSpPr>
              <a:spLocks/>
            </p:cNvSpPr>
            <p:nvPr/>
          </p:nvSpPr>
          <p:spPr bwMode="auto">
            <a:xfrm>
              <a:off x="4411" y="2753"/>
              <a:ext cx="81" cy="48"/>
            </a:xfrm>
            <a:custGeom>
              <a:avLst/>
              <a:gdLst>
                <a:gd name="T0" fmla="*/ 0 w 137"/>
                <a:gd name="T1" fmla="*/ 1 h 69"/>
                <a:gd name="T2" fmla="*/ 1 w 137"/>
                <a:gd name="T3" fmla="*/ 0 h 69"/>
                <a:gd name="T4" fmla="*/ 1 w 137"/>
                <a:gd name="T5" fmla="*/ 1 h 69"/>
                <a:gd name="T6" fmla="*/ 1 w 137"/>
                <a:gd name="T7" fmla="*/ 1 h 69"/>
                <a:gd name="T8" fmla="*/ 1 w 137"/>
                <a:gd name="T9" fmla="*/ 1 h 69"/>
                <a:gd name="T10" fmla="*/ 1 w 137"/>
                <a:gd name="T11" fmla="*/ 1 h 69"/>
                <a:gd name="T12" fmla="*/ 1 w 137"/>
                <a:gd name="T13" fmla="*/ 1 h 69"/>
                <a:gd name="T14" fmla="*/ 1 w 137"/>
                <a:gd name="T15" fmla="*/ 1 h 69"/>
                <a:gd name="T16" fmla="*/ 1 w 137"/>
                <a:gd name="T17" fmla="*/ 1 h 69"/>
                <a:gd name="T18" fmla="*/ 1 w 137"/>
                <a:gd name="T19" fmla="*/ 1 h 69"/>
                <a:gd name="T20" fmla="*/ 1 w 137"/>
                <a:gd name="T21" fmla="*/ 1 h 69"/>
                <a:gd name="T22" fmla="*/ 0 w 137"/>
                <a:gd name="T23" fmla="*/ 1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69"/>
                <a:gd name="T38" fmla="*/ 137 w 137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69">
                  <a:moveTo>
                    <a:pt x="0" y="38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92" y="1"/>
                  </a:lnTo>
                  <a:lnTo>
                    <a:pt x="137" y="28"/>
                  </a:lnTo>
                  <a:lnTo>
                    <a:pt x="124" y="66"/>
                  </a:lnTo>
                  <a:lnTo>
                    <a:pt x="120" y="35"/>
                  </a:lnTo>
                  <a:lnTo>
                    <a:pt x="92" y="22"/>
                  </a:lnTo>
                  <a:lnTo>
                    <a:pt x="64" y="41"/>
                  </a:lnTo>
                  <a:lnTo>
                    <a:pt x="71" y="60"/>
                  </a:lnTo>
                  <a:lnTo>
                    <a:pt x="59" y="6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97" name="Freeform 170"/>
            <p:cNvSpPr>
              <a:spLocks/>
            </p:cNvSpPr>
            <p:nvPr/>
          </p:nvSpPr>
          <p:spPr bwMode="auto">
            <a:xfrm>
              <a:off x="4710" y="3274"/>
              <a:ext cx="122" cy="156"/>
            </a:xfrm>
            <a:custGeom>
              <a:avLst/>
              <a:gdLst>
                <a:gd name="T0" fmla="*/ 0 w 197"/>
                <a:gd name="T1" fmla="*/ 1 h 229"/>
                <a:gd name="T2" fmla="*/ 1 w 197"/>
                <a:gd name="T3" fmla="*/ 1 h 229"/>
                <a:gd name="T4" fmla="*/ 1 w 197"/>
                <a:gd name="T5" fmla="*/ 0 h 229"/>
                <a:gd name="T6" fmla="*/ 1 w 197"/>
                <a:gd name="T7" fmla="*/ 1 h 229"/>
                <a:gd name="T8" fmla="*/ 1 w 197"/>
                <a:gd name="T9" fmla="*/ 1 h 229"/>
                <a:gd name="T10" fmla="*/ 1 w 197"/>
                <a:gd name="T11" fmla="*/ 1 h 229"/>
                <a:gd name="T12" fmla="*/ 1 w 197"/>
                <a:gd name="T13" fmla="*/ 1 h 229"/>
                <a:gd name="T14" fmla="*/ 1 w 197"/>
                <a:gd name="T15" fmla="*/ 1 h 229"/>
                <a:gd name="T16" fmla="*/ 1 w 197"/>
                <a:gd name="T17" fmla="*/ 1 h 229"/>
                <a:gd name="T18" fmla="*/ 1 w 197"/>
                <a:gd name="T19" fmla="*/ 1 h 229"/>
                <a:gd name="T20" fmla="*/ 1 w 197"/>
                <a:gd name="T21" fmla="*/ 1 h 229"/>
                <a:gd name="T22" fmla="*/ 1 w 197"/>
                <a:gd name="T23" fmla="*/ 1 h 229"/>
                <a:gd name="T24" fmla="*/ 0 w 197"/>
                <a:gd name="T25" fmla="*/ 1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7"/>
                <a:gd name="T40" fmla="*/ 0 h 229"/>
                <a:gd name="T41" fmla="*/ 197 w 197"/>
                <a:gd name="T42" fmla="*/ 229 h 2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7" h="229">
                  <a:moveTo>
                    <a:pt x="0" y="85"/>
                  </a:moveTo>
                  <a:lnTo>
                    <a:pt x="14" y="13"/>
                  </a:lnTo>
                  <a:lnTo>
                    <a:pt x="86" y="0"/>
                  </a:lnTo>
                  <a:lnTo>
                    <a:pt x="109" y="24"/>
                  </a:lnTo>
                  <a:lnTo>
                    <a:pt x="115" y="78"/>
                  </a:lnTo>
                  <a:lnTo>
                    <a:pt x="165" y="88"/>
                  </a:lnTo>
                  <a:lnTo>
                    <a:pt x="172" y="125"/>
                  </a:lnTo>
                  <a:lnTo>
                    <a:pt x="197" y="132"/>
                  </a:lnTo>
                  <a:lnTo>
                    <a:pt x="193" y="180"/>
                  </a:lnTo>
                  <a:lnTo>
                    <a:pt x="168" y="229"/>
                  </a:lnTo>
                  <a:lnTo>
                    <a:pt x="102" y="225"/>
                  </a:lnTo>
                  <a:lnTo>
                    <a:pt x="116" y="171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98" name="Freeform 171"/>
            <p:cNvSpPr>
              <a:spLocks/>
            </p:cNvSpPr>
            <p:nvPr/>
          </p:nvSpPr>
          <p:spPr bwMode="auto">
            <a:xfrm>
              <a:off x="4433" y="2932"/>
              <a:ext cx="185" cy="325"/>
            </a:xfrm>
            <a:custGeom>
              <a:avLst/>
              <a:gdLst>
                <a:gd name="T0" fmla="*/ 0 w 304"/>
                <a:gd name="T1" fmla="*/ 1 h 489"/>
                <a:gd name="T2" fmla="*/ 1 w 304"/>
                <a:gd name="T3" fmla="*/ 1 h 489"/>
                <a:gd name="T4" fmla="*/ 1 w 304"/>
                <a:gd name="T5" fmla="*/ 1 h 489"/>
                <a:gd name="T6" fmla="*/ 1 w 304"/>
                <a:gd name="T7" fmla="*/ 1 h 489"/>
                <a:gd name="T8" fmla="*/ 1 w 304"/>
                <a:gd name="T9" fmla="*/ 1 h 489"/>
                <a:gd name="T10" fmla="*/ 1 w 304"/>
                <a:gd name="T11" fmla="*/ 1 h 489"/>
                <a:gd name="T12" fmla="*/ 1 w 304"/>
                <a:gd name="T13" fmla="*/ 1 h 489"/>
                <a:gd name="T14" fmla="*/ 1 w 304"/>
                <a:gd name="T15" fmla="*/ 1 h 489"/>
                <a:gd name="T16" fmla="*/ 1 w 304"/>
                <a:gd name="T17" fmla="*/ 1 h 489"/>
                <a:gd name="T18" fmla="*/ 1 w 304"/>
                <a:gd name="T19" fmla="*/ 1 h 489"/>
                <a:gd name="T20" fmla="*/ 1 w 304"/>
                <a:gd name="T21" fmla="*/ 1 h 489"/>
                <a:gd name="T22" fmla="*/ 1 w 304"/>
                <a:gd name="T23" fmla="*/ 1 h 489"/>
                <a:gd name="T24" fmla="*/ 1 w 304"/>
                <a:gd name="T25" fmla="*/ 1 h 489"/>
                <a:gd name="T26" fmla="*/ 1 w 304"/>
                <a:gd name="T27" fmla="*/ 1 h 489"/>
                <a:gd name="T28" fmla="*/ 1 w 304"/>
                <a:gd name="T29" fmla="*/ 1 h 489"/>
                <a:gd name="T30" fmla="*/ 1 w 304"/>
                <a:gd name="T31" fmla="*/ 1 h 489"/>
                <a:gd name="T32" fmla="*/ 1 w 304"/>
                <a:gd name="T33" fmla="*/ 1 h 489"/>
                <a:gd name="T34" fmla="*/ 1 w 304"/>
                <a:gd name="T35" fmla="*/ 1 h 489"/>
                <a:gd name="T36" fmla="*/ 1 w 304"/>
                <a:gd name="T37" fmla="*/ 1 h 489"/>
                <a:gd name="T38" fmla="*/ 1 w 304"/>
                <a:gd name="T39" fmla="*/ 1 h 489"/>
                <a:gd name="T40" fmla="*/ 1 w 304"/>
                <a:gd name="T41" fmla="*/ 1 h 489"/>
                <a:gd name="T42" fmla="*/ 1 w 304"/>
                <a:gd name="T43" fmla="*/ 0 h 489"/>
                <a:gd name="T44" fmla="*/ 1 w 304"/>
                <a:gd name="T45" fmla="*/ 1 h 489"/>
                <a:gd name="T46" fmla="*/ 1 w 304"/>
                <a:gd name="T47" fmla="*/ 1 h 489"/>
                <a:gd name="T48" fmla="*/ 1 w 304"/>
                <a:gd name="T49" fmla="*/ 1 h 489"/>
                <a:gd name="T50" fmla="*/ 1 w 304"/>
                <a:gd name="T51" fmla="*/ 1 h 489"/>
                <a:gd name="T52" fmla="*/ 1 w 304"/>
                <a:gd name="T53" fmla="*/ 1 h 489"/>
                <a:gd name="T54" fmla="*/ 0 w 304"/>
                <a:gd name="T55" fmla="*/ 1 h 4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4"/>
                <a:gd name="T85" fmla="*/ 0 h 489"/>
                <a:gd name="T86" fmla="*/ 304 w 304"/>
                <a:gd name="T87" fmla="*/ 489 h 48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4" h="489">
                  <a:moveTo>
                    <a:pt x="0" y="114"/>
                  </a:moveTo>
                  <a:lnTo>
                    <a:pt x="6" y="154"/>
                  </a:lnTo>
                  <a:lnTo>
                    <a:pt x="61" y="221"/>
                  </a:lnTo>
                  <a:lnTo>
                    <a:pt x="121" y="382"/>
                  </a:lnTo>
                  <a:lnTo>
                    <a:pt x="260" y="489"/>
                  </a:lnTo>
                  <a:lnTo>
                    <a:pt x="284" y="470"/>
                  </a:lnTo>
                  <a:lnTo>
                    <a:pt x="297" y="435"/>
                  </a:lnTo>
                  <a:lnTo>
                    <a:pt x="276" y="423"/>
                  </a:lnTo>
                  <a:lnTo>
                    <a:pt x="290" y="414"/>
                  </a:lnTo>
                  <a:lnTo>
                    <a:pt x="304" y="331"/>
                  </a:lnTo>
                  <a:lnTo>
                    <a:pt x="282" y="292"/>
                  </a:lnTo>
                  <a:lnTo>
                    <a:pt x="261" y="292"/>
                  </a:lnTo>
                  <a:lnTo>
                    <a:pt x="261" y="247"/>
                  </a:lnTo>
                  <a:lnTo>
                    <a:pt x="235" y="266"/>
                  </a:lnTo>
                  <a:lnTo>
                    <a:pt x="203" y="250"/>
                  </a:lnTo>
                  <a:lnTo>
                    <a:pt x="181" y="199"/>
                  </a:lnTo>
                  <a:lnTo>
                    <a:pt x="215" y="137"/>
                  </a:lnTo>
                  <a:lnTo>
                    <a:pt x="276" y="108"/>
                  </a:lnTo>
                  <a:lnTo>
                    <a:pt x="259" y="98"/>
                  </a:lnTo>
                  <a:lnTo>
                    <a:pt x="269" y="65"/>
                  </a:lnTo>
                  <a:lnTo>
                    <a:pt x="201" y="60"/>
                  </a:lnTo>
                  <a:lnTo>
                    <a:pt x="148" y="0"/>
                  </a:lnTo>
                  <a:lnTo>
                    <a:pt x="135" y="44"/>
                  </a:lnTo>
                  <a:lnTo>
                    <a:pt x="80" y="81"/>
                  </a:lnTo>
                  <a:lnTo>
                    <a:pt x="53" y="128"/>
                  </a:lnTo>
                  <a:lnTo>
                    <a:pt x="21" y="120"/>
                  </a:lnTo>
                  <a:lnTo>
                    <a:pt x="25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399" name="Freeform 172"/>
            <p:cNvSpPr>
              <a:spLocks/>
            </p:cNvSpPr>
            <p:nvPr/>
          </p:nvSpPr>
          <p:spPr bwMode="auto">
            <a:xfrm>
              <a:off x="4780" y="2823"/>
              <a:ext cx="60" cy="73"/>
            </a:xfrm>
            <a:custGeom>
              <a:avLst/>
              <a:gdLst>
                <a:gd name="T0" fmla="*/ 0 w 100"/>
                <a:gd name="T1" fmla="*/ 1 h 106"/>
                <a:gd name="T2" fmla="*/ 1 w 100"/>
                <a:gd name="T3" fmla="*/ 0 h 106"/>
                <a:gd name="T4" fmla="*/ 1 w 100"/>
                <a:gd name="T5" fmla="*/ 1 h 106"/>
                <a:gd name="T6" fmla="*/ 1 w 100"/>
                <a:gd name="T7" fmla="*/ 1 h 106"/>
                <a:gd name="T8" fmla="*/ 1 w 100"/>
                <a:gd name="T9" fmla="*/ 1 h 106"/>
                <a:gd name="T10" fmla="*/ 0 w 100"/>
                <a:gd name="T11" fmla="*/ 1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106"/>
                <a:gd name="T20" fmla="*/ 100 w 100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106">
                  <a:moveTo>
                    <a:pt x="0" y="49"/>
                  </a:moveTo>
                  <a:lnTo>
                    <a:pt x="28" y="0"/>
                  </a:lnTo>
                  <a:lnTo>
                    <a:pt x="100" y="9"/>
                  </a:lnTo>
                  <a:lnTo>
                    <a:pt x="90" y="98"/>
                  </a:lnTo>
                  <a:lnTo>
                    <a:pt x="39" y="10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400" name="Freeform 173"/>
            <p:cNvSpPr>
              <a:spLocks/>
            </p:cNvSpPr>
            <p:nvPr/>
          </p:nvSpPr>
          <p:spPr bwMode="auto">
            <a:xfrm>
              <a:off x="4723" y="2732"/>
              <a:ext cx="14" cy="16"/>
            </a:xfrm>
            <a:custGeom>
              <a:avLst/>
              <a:gdLst>
                <a:gd name="T0" fmla="*/ 0 w 25"/>
                <a:gd name="T1" fmla="*/ 3 h 19"/>
                <a:gd name="T2" fmla="*/ 1 w 25"/>
                <a:gd name="T3" fmla="*/ 3 h 19"/>
                <a:gd name="T4" fmla="*/ 1 w 25"/>
                <a:gd name="T5" fmla="*/ 0 h 19"/>
                <a:gd name="T6" fmla="*/ 0 w 25"/>
                <a:gd name="T7" fmla="*/ 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9"/>
                <a:gd name="T14" fmla="*/ 25 w 25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9">
                  <a:moveTo>
                    <a:pt x="0" y="19"/>
                  </a:moveTo>
                  <a:lnTo>
                    <a:pt x="24" y="16"/>
                  </a:lnTo>
                  <a:lnTo>
                    <a:pt x="2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401" name="Freeform 174"/>
            <p:cNvSpPr>
              <a:spLocks/>
            </p:cNvSpPr>
            <p:nvPr/>
          </p:nvSpPr>
          <p:spPr bwMode="auto">
            <a:xfrm>
              <a:off x="4771" y="3480"/>
              <a:ext cx="79" cy="96"/>
            </a:xfrm>
            <a:custGeom>
              <a:avLst/>
              <a:gdLst>
                <a:gd name="T0" fmla="*/ 0 w 126"/>
                <a:gd name="T1" fmla="*/ 1 h 144"/>
                <a:gd name="T2" fmla="*/ 1 w 126"/>
                <a:gd name="T3" fmla="*/ 1 h 144"/>
                <a:gd name="T4" fmla="*/ 1 w 126"/>
                <a:gd name="T5" fmla="*/ 0 h 144"/>
                <a:gd name="T6" fmla="*/ 1 w 126"/>
                <a:gd name="T7" fmla="*/ 1 h 144"/>
                <a:gd name="T8" fmla="*/ 1 w 126"/>
                <a:gd name="T9" fmla="*/ 1 h 144"/>
                <a:gd name="T10" fmla="*/ 1 w 126"/>
                <a:gd name="T11" fmla="*/ 1 h 144"/>
                <a:gd name="T12" fmla="*/ 1 w 126"/>
                <a:gd name="T13" fmla="*/ 1 h 144"/>
                <a:gd name="T14" fmla="*/ 0 w 126"/>
                <a:gd name="T15" fmla="*/ 1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144"/>
                <a:gd name="T26" fmla="*/ 126 w 126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144">
                  <a:moveTo>
                    <a:pt x="0" y="117"/>
                  </a:moveTo>
                  <a:lnTo>
                    <a:pt x="21" y="5"/>
                  </a:lnTo>
                  <a:lnTo>
                    <a:pt x="39" y="0"/>
                  </a:lnTo>
                  <a:lnTo>
                    <a:pt x="112" y="57"/>
                  </a:lnTo>
                  <a:lnTo>
                    <a:pt x="126" y="81"/>
                  </a:lnTo>
                  <a:lnTo>
                    <a:pt x="121" y="109"/>
                  </a:lnTo>
                  <a:lnTo>
                    <a:pt x="87" y="14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  <p:sp>
          <p:nvSpPr>
            <p:cNvPr id="15402" name="Freeform 175"/>
            <p:cNvSpPr>
              <a:spLocks/>
            </p:cNvSpPr>
            <p:nvPr/>
          </p:nvSpPr>
          <p:spPr bwMode="auto">
            <a:xfrm>
              <a:off x="4554" y="2707"/>
              <a:ext cx="200" cy="205"/>
            </a:xfrm>
            <a:custGeom>
              <a:avLst/>
              <a:gdLst>
                <a:gd name="T0" fmla="*/ 0 w 324"/>
                <a:gd name="T1" fmla="*/ 1 h 309"/>
                <a:gd name="T2" fmla="*/ 1 w 324"/>
                <a:gd name="T3" fmla="*/ 1 h 309"/>
                <a:gd name="T4" fmla="*/ 1 w 324"/>
                <a:gd name="T5" fmla="*/ 1 h 309"/>
                <a:gd name="T6" fmla="*/ 1 w 324"/>
                <a:gd name="T7" fmla="*/ 1 h 309"/>
                <a:gd name="T8" fmla="*/ 1 w 324"/>
                <a:gd name="T9" fmla="*/ 1 h 309"/>
                <a:gd name="T10" fmla="*/ 1 w 324"/>
                <a:gd name="T11" fmla="*/ 1 h 309"/>
                <a:gd name="T12" fmla="*/ 1 w 324"/>
                <a:gd name="T13" fmla="*/ 1 h 309"/>
                <a:gd name="T14" fmla="*/ 1 w 324"/>
                <a:gd name="T15" fmla="*/ 1 h 309"/>
                <a:gd name="T16" fmla="*/ 1 w 324"/>
                <a:gd name="T17" fmla="*/ 1 h 309"/>
                <a:gd name="T18" fmla="*/ 1 w 324"/>
                <a:gd name="T19" fmla="*/ 1 h 309"/>
                <a:gd name="T20" fmla="*/ 1 w 324"/>
                <a:gd name="T21" fmla="*/ 1 h 309"/>
                <a:gd name="T22" fmla="*/ 1 w 324"/>
                <a:gd name="T23" fmla="*/ 1 h 309"/>
                <a:gd name="T24" fmla="*/ 1 w 324"/>
                <a:gd name="T25" fmla="*/ 1 h 309"/>
                <a:gd name="T26" fmla="*/ 1 w 324"/>
                <a:gd name="T27" fmla="*/ 1 h 309"/>
                <a:gd name="T28" fmla="*/ 1 w 324"/>
                <a:gd name="T29" fmla="*/ 1 h 309"/>
                <a:gd name="T30" fmla="*/ 1 w 324"/>
                <a:gd name="T31" fmla="*/ 1 h 309"/>
                <a:gd name="T32" fmla="*/ 1 w 324"/>
                <a:gd name="T33" fmla="*/ 1 h 309"/>
                <a:gd name="T34" fmla="*/ 1 w 324"/>
                <a:gd name="T35" fmla="*/ 1 h 309"/>
                <a:gd name="T36" fmla="*/ 1 w 324"/>
                <a:gd name="T37" fmla="*/ 1 h 309"/>
                <a:gd name="T38" fmla="*/ 1 w 324"/>
                <a:gd name="T39" fmla="*/ 1 h 309"/>
                <a:gd name="T40" fmla="*/ 1 w 324"/>
                <a:gd name="T41" fmla="*/ 1 h 309"/>
                <a:gd name="T42" fmla="*/ 1 w 324"/>
                <a:gd name="T43" fmla="*/ 1 h 309"/>
                <a:gd name="T44" fmla="*/ 1 w 324"/>
                <a:gd name="T45" fmla="*/ 0 h 309"/>
                <a:gd name="T46" fmla="*/ 1 w 324"/>
                <a:gd name="T47" fmla="*/ 1 h 309"/>
                <a:gd name="T48" fmla="*/ 1 w 324"/>
                <a:gd name="T49" fmla="*/ 1 h 309"/>
                <a:gd name="T50" fmla="*/ 1 w 324"/>
                <a:gd name="T51" fmla="*/ 1 h 309"/>
                <a:gd name="T52" fmla="*/ 1 w 324"/>
                <a:gd name="T53" fmla="*/ 1 h 309"/>
                <a:gd name="T54" fmla="*/ 1 w 324"/>
                <a:gd name="T55" fmla="*/ 1 h 309"/>
                <a:gd name="T56" fmla="*/ 1 w 324"/>
                <a:gd name="T57" fmla="*/ 1 h 309"/>
                <a:gd name="T58" fmla="*/ 0 w 324"/>
                <a:gd name="T59" fmla="*/ 1 h 3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4"/>
                <a:gd name="T91" fmla="*/ 0 h 309"/>
                <a:gd name="T92" fmla="*/ 324 w 324"/>
                <a:gd name="T93" fmla="*/ 309 h 3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4" h="309">
                  <a:moveTo>
                    <a:pt x="0" y="84"/>
                  </a:moveTo>
                  <a:lnTo>
                    <a:pt x="29" y="138"/>
                  </a:lnTo>
                  <a:lnTo>
                    <a:pt x="77" y="145"/>
                  </a:lnTo>
                  <a:lnTo>
                    <a:pt x="93" y="166"/>
                  </a:lnTo>
                  <a:lnTo>
                    <a:pt x="138" y="163"/>
                  </a:lnTo>
                  <a:lnTo>
                    <a:pt x="132" y="256"/>
                  </a:lnTo>
                  <a:lnTo>
                    <a:pt x="154" y="296"/>
                  </a:lnTo>
                  <a:lnTo>
                    <a:pt x="181" y="309"/>
                  </a:lnTo>
                  <a:lnTo>
                    <a:pt x="240" y="272"/>
                  </a:lnTo>
                  <a:lnTo>
                    <a:pt x="217" y="265"/>
                  </a:lnTo>
                  <a:lnTo>
                    <a:pt x="205" y="214"/>
                  </a:lnTo>
                  <a:lnTo>
                    <a:pt x="247" y="224"/>
                  </a:lnTo>
                  <a:lnTo>
                    <a:pt x="307" y="192"/>
                  </a:lnTo>
                  <a:lnTo>
                    <a:pt x="290" y="166"/>
                  </a:lnTo>
                  <a:lnTo>
                    <a:pt x="310" y="143"/>
                  </a:lnTo>
                  <a:lnTo>
                    <a:pt x="302" y="125"/>
                  </a:lnTo>
                  <a:lnTo>
                    <a:pt x="324" y="107"/>
                  </a:lnTo>
                  <a:lnTo>
                    <a:pt x="296" y="102"/>
                  </a:lnTo>
                  <a:lnTo>
                    <a:pt x="296" y="77"/>
                  </a:lnTo>
                  <a:lnTo>
                    <a:pt x="249" y="51"/>
                  </a:lnTo>
                  <a:lnTo>
                    <a:pt x="269" y="43"/>
                  </a:lnTo>
                  <a:lnTo>
                    <a:pt x="127" y="49"/>
                  </a:lnTo>
                  <a:lnTo>
                    <a:pt x="80" y="0"/>
                  </a:lnTo>
                  <a:lnTo>
                    <a:pt x="82" y="21"/>
                  </a:lnTo>
                  <a:lnTo>
                    <a:pt x="43" y="41"/>
                  </a:lnTo>
                  <a:lnTo>
                    <a:pt x="54" y="77"/>
                  </a:lnTo>
                  <a:lnTo>
                    <a:pt x="39" y="91"/>
                  </a:lnTo>
                  <a:lnTo>
                    <a:pt x="29" y="58"/>
                  </a:lnTo>
                  <a:lnTo>
                    <a:pt x="46" y="13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</p:grpSp>
      <p:sp>
        <p:nvSpPr>
          <p:cNvPr id="15364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C42AC5-93BC-47E4-A101-7F9B34B09B64}" type="slidenum">
              <a:rPr lang="es-HN" altLang="es-HN" sz="14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s-HN" altLang="es-HN" sz="1400">
              <a:solidFill>
                <a:schemeClr val="tx2"/>
              </a:solidFill>
            </a:endParaRP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368300" y="406400"/>
            <a:ext cx="8524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HN" altLang="es-HN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El BCIE en la Intermediación Financiera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26233"/>
            <a:ext cx="810191" cy="108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8997" y="4807678"/>
            <a:ext cx="8784976" cy="14421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97259" y="1620912"/>
            <a:ext cx="1522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HN" altLang="es-HN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Socios Estratégicos del BCIE</a:t>
            </a:r>
          </a:p>
        </p:txBody>
      </p:sp>
      <p:pic>
        <p:nvPicPr>
          <p:cNvPr id="21508" name="Picture 47" descr="Logo_IC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84" y="2209507"/>
            <a:ext cx="1201864" cy="57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10931" r="10545" b="12543"/>
          <a:stretch>
            <a:fillRect/>
          </a:stretch>
        </p:blipFill>
        <p:spPr bwMode="auto">
          <a:xfrm>
            <a:off x="3873326" y="1466923"/>
            <a:ext cx="1268257" cy="6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8" descr="redcamif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68" y="5428091"/>
            <a:ext cx="1356787" cy="6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77" y="5078568"/>
            <a:ext cx="967870" cy="91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LOGO PNU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1" y="1679536"/>
            <a:ext cx="541703" cy="87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40" y="1851096"/>
            <a:ext cx="871996" cy="72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Rectangle 5"/>
          <p:cNvSpPr>
            <a:spLocks noChangeArrowheads="1"/>
          </p:cNvSpPr>
          <p:nvPr/>
        </p:nvSpPr>
        <p:spPr bwMode="auto">
          <a:xfrm>
            <a:off x="54546" y="5169247"/>
            <a:ext cx="1493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HN" altLang="es-HN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Aliados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HN" altLang="es-HN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Regionales</a:t>
            </a:r>
          </a:p>
        </p:txBody>
      </p:sp>
      <p:pic>
        <p:nvPicPr>
          <p:cNvPr id="21518" name="Picture 2" descr="C:\Users\garcial\AppData\Local\Temp\notesEA312D\KfW_Bank aus Verantwortung_Logo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9" t="19602" r="13890" b="22185"/>
          <a:stretch/>
        </p:blipFill>
        <p:spPr bwMode="auto">
          <a:xfrm>
            <a:off x="1650249" y="1875651"/>
            <a:ext cx="1177129" cy="5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01" y="4878703"/>
            <a:ext cx="1169919" cy="85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7" descr="http://wqce.sica.int/imagenes/l_portal/l_cenpromyp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14" y="3335461"/>
            <a:ext cx="884687" cy="88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79513" y="1416050"/>
            <a:ext cx="8784976" cy="14362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21524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BB325B-7BB5-47F9-A2B4-7BFE016AC033}" type="slidenum">
              <a:rPr lang="es-HN" altLang="es-HN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s-HN" altLang="es-HN" sz="140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14271" r="65935" b="71458"/>
          <a:stretch/>
        </p:blipFill>
        <p:spPr bwMode="auto">
          <a:xfrm>
            <a:off x="1462372" y="3521880"/>
            <a:ext cx="1648820" cy="6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3" descr="logo fma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36" y="1733474"/>
            <a:ext cx="816728" cy="81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04800" y="393201"/>
            <a:ext cx="794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SzTx/>
              <a:buFontTx/>
              <a:buNone/>
              <a:defRPr sz="28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latin typeface="Gill Sans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latin typeface="Gill Sans MT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latin typeface="Gill Sans MT" pitchFamily="34" charset="0"/>
              </a:defRPr>
            </a:lvl9pPr>
          </a:lstStyle>
          <a:p>
            <a:pPr algn="ctr"/>
            <a:r>
              <a:rPr lang="es-HN" altLang="es-HN" dirty="0"/>
              <a:t>Socios y Aliados Estratégicos</a:t>
            </a:r>
          </a:p>
        </p:txBody>
      </p:sp>
      <p:sp>
        <p:nvSpPr>
          <p:cNvPr id="23" name="1 Rectángulo"/>
          <p:cNvSpPr/>
          <p:nvPr/>
        </p:nvSpPr>
        <p:spPr>
          <a:xfrm>
            <a:off x="176316" y="3124073"/>
            <a:ext cx="8784976" cy="14118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4546" y="3424392"/>
            <a:ext cx="1493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HN" altLang="es-HN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Aliados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HN" altLang="es-HN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lang="es-HN" altLang="es-HN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 SICA</a:t>
            </a:r>
            <a:endParaRPr lang="es-HN" altLang="es-HN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64" y="3487319"/>
            <a:ext cx="1885421" cy="727314"/>
          </a:xfrm>
          <a:prstGeom prst="rect">
            <a:avLst/>
          </a:prstGeom>
        </p:spPr>
      </p:pic>
      <p:pic>
        <p:nvPicPr>
          <p:cNvPr id="29" name="Picture 6" descr="http://www.sica.int/commca/imagenes/head_commca.gif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68" b="17462"/>
          <a:stretch/>
        </p:blipFill>
        <p:spPr bwMode="auto">
          <a:xfrm>
            <a:off x="7885818" y="3397224"/>
            <a:ext cx="974711" cy="8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ONU Mujeres - Entidad de las Naciones Unidas para la Igualdad de Género y el Empoderamiento de las Mujeres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1"/>
          <a:stretch/>
        </p:blipFill>
        <p:spPr bwMode="auto">
          <a:xfrm>
            <a:off x="2730921" y="5627231"/>
            <a:ext cx="1234237" cy="4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" r="65565"/>
          <a:stretch/>
        </p:blipFill>
        <p:spPr>
          <a:xfrm>
            <a:off x="3789803" y="4902857"/>
            <a:ext cx="774066" cy="588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06" b="13211"/>
          <a:stretch/>
        </p:blipFill>
        <p:spPr>
          <a:xfrm>
            <a:off x="7503472" y="1753336"/>
            <a:ext cx="1386040" cy="724171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9" y="5091329"/>
            <a:ext cx="1262336" cy="8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74" y="3511226"/>
            <a:ext cx="15811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6" r="79111" b="8718"/>
          <a:stretch/>
        </p:blipFill>
        <p:spPr>
          <a:xfrm>
            <a:off x="6711232" y="1670573"/>
            <a:ext cx="908768" cy="966339"/>
          </a:xfrm>
          <a:prstGeom prst="rect">
            <a:avLst/>
          </a:prstGeom>
        </p:spPr>
      </p:pic>
      <p:sp>
        <p:nvSpPr>
          <p:cNvPr id="31" name="6 Triángulo isósceles">
            <a:hlinkClick r:id="rId22" action="ppaction://hlinksldjump"/>
          </p:cNvPr>
          <p:cNvSpPr/>
          <p:nvPr/>
        </p:nvSpPr>
        <p:spPr>
          <a:xfrm rot="16015966">
            <a:off x="8538729" y="6431117"/>
            <a:ext cx="190500" cy="13692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77150" y="26233"/>
            <a:ext cx="810191" cy="108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963988" y="1095375"/>
            <a:ext cx="4646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HN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/>
          <a:stretch>
            <a:fillRect/>
          </a:stretch>
        </p:blipFill>
        <p:spPr bwMode="auto">
          <a:xfrm>
            <a:off x="5364163" y="1352573"/>
            <a:ext cx="33369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20688" y="365125"/>
            <a:ext cx="794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s-HN" altLang="es-HN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Línea Global de Crédito (LGC)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420688" y="1409700"/>
            <a:ext cx="4656137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900" dirty="0">
                <a:latin typeface="Calibri" panose="020F0502020204030204" pitchFamily="34" charset="0"/>
              </a:rPr>
              <a:t>El BCIE brinda Líneas Globales de Crédito (LGC) a las Instituciones Financieras Intermediarias (IFIS), reguladas y no reguladas.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ES" altLang="es-MX" sz="19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900" dirty="0">
                <a:latin typeface="Calibri" panose="020F0502020204030204" pitchFamily="34" charset="0"/>
              </a:rPr>
              <a:t>La LGC es un cupo crediticio </a:t>
            </a:r>
            <a:r>
              <a:rPr lang="es-ES" altLang="es-MX" sz="1900" dirty="0" err="1">
                <a:latin typeface="Calibri" panose="020F0502020204030204" pitchFamily="34" charset="0"/>
              </a:rPr>
              <a:t>revolvente</a:t>
            </a:r>
            <a:r>
              <a:rPr lang="es-ES" altLang="es-MX" sz="1900" dirty="0">
                <a:latin typeface="Calibri" panose="020F0502020204030204" pitchFamily="34" charset="0"/>
              </a:rPr>
              <a:t> que una IFI puede disponer, para ser utilizado mediante diferentes desembolsos que se enmarquen dentro de los programas de intermediación financiera vigentes en el BCIE, conforme a las necesidades de financiamiento de la IFI.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ES" altLang="es-MX" sz="19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900" dirty="0">
                <a:latin typeface="Calibri" panose="020F0502020204030204" pitchFamily="34" charset="0"/>
              </a:rPr>
              <a:t>En la actualidad existen </a:t>
            </a:r>
            <a:r>
              <a:rPr lang="es-ES" altLang="es-MX" sz="1900" dirty="0" smtClean="0">
                <a:latin typeface="Calibri" panose="020F0502020204030204" pitchFamily="34" charset="0"/>
              </a:rPr>
              <a:t>16 </a:t>
            </a:r>
            <a:r>
              <a:rPr lang="es-ES" altLang="es-MX" sz="1900" dirty="0">
                <a:latin typeface="Calibri" panose="020F0502020204030204" pitchFamily="34" charset="0"/>
              </a:rPr>
              <a:t>Programas de Intermediación Financiera.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0" y="26233"/>
            <a:ext cx="810191" cy="108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1379</Words>
  <Application>Microsoft Office PowerPoint</Application>
  <PresentationFormat>On-screen Show (4:3)</PresentationFormat>
  <Paragraphs>286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Productos Financieros Intermediados</vt:lpstr>
      <vt:lpstr>Productos Financieros Intermediados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Garcia</dc:creator>
  <cp:lastModifiedBy>%username%</cp:lastModifiedBy>
  <cp:revision>299</cp:revision>
  <dcterms:created xsi:type="dcterms:W3CDTF">2013-10-08T22:19:13Z</dcterms:created>
  <dcterms:modified xsi:type="dcterms:W3CDTF">2016-10-26T14:12:09Z</dcterms:modified>
</cp:coreProperties>
</file>