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6" r:id="rId2"/>
    <p:sldMasterId id="2147483809" r:id="rId3"/>
  </p:sldMasterIdLst>
  <p:notesMasterIdLst>
    <p:notesMasterId r:id="rId25"/>
  </p:notesMasterIdLst>
  <p:handoutMasterIdLst>
    <p:handoutMasterId r:id="rId26"/>
  </p:handoutMasterIdLst>
  <p:sldIdLst>
    <p:sldId id="269" r:id="rId4"/>
    <p:sldId id="330" r:id="rId5"/>
    <p:sldId id="343" r:id="rId6"/>
    <p:sldId id="371" r:id="rId7"/>
    <p:sldId id="341" r:id="rId8"/>
    <p:sldId id="347" r:id="rId9"/>
    <p:sldId id="348" r:id="rId10"/>
    <p:sldId id="370" r:id="rId11"/>
    <p:sldId id="350" r:id="rId12"/>
    <p:sldId id="351" r:id="rId13"/>
    <p:sldId id="368" r:id="rId14"/>
    <p:sldId id="369" r:id="rId15"/>
    <p:sldId id="362" r:id="rId16"/>
    <p:sldId id="366" r:id="rId17"/>
    <p:sldId id="367" r:id="rId18"/>
    <p:sldId id="363" r:id="rId19"/>
    <p:sldId id="372" r:id="rId20"/>
    <p:sldId id="355" r:id="rId21"/>
    <p:sldId id="358" r:id="rId22"/>
    <p:sldId id="357" r:id="rId23"/>
    <p:sldId id="266" r:id="rId24"/>
  </p:sldIdLst>
  <p:sldSz cx="9144000" cy="6858000" type="screen4x3"/>
  <p:notesSz cx="6858000" cy="92964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, Adria -BST" initials="MA-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332"/>
    <a:srgbClr val="000001"/>
    <a:srgbClr val="D65858"/>
    <a:srgbClr val="8A0000"/>
    <a:srgbClr val="DC1A2C"/>
    <a:srgbClr val="EC2127"/>
    <a:srgbClr val="DC1B2D"/>
    <a:srgbClr val="D28504"/>
    <a:srgbClr val="89E845"/>
    <a:srgbClr val="C0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1063" autoAdjust="0"/>
  </p:normalViewPr>
  <p:slideViewPr>
    <p:cSldViewPr snapToGrid="0" snapToObjects="1">
      <p:cViewPr>
        <p:scale>
          <a:sx n="70" d="100"/>
          <a:sy n="70" d="100"/>
        </p:scale>
        <p:origin x="-115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328" y="-10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72421" cy="464980"/>
          </a:xfrm>
          <a:prstGeom prst="rect">
            <a:avLst/>
          </a:prstGeom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031" y="5"/>
            <a:ext cx="2972421" cy="464980"/>
          </a:xfrm>
          <a:prstGeom prst="rect">
            <a:avLst/>
          </a:prstGeom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E0B2728-4EAF-4CD8-B63A-44A868DFEC50}" type="datetime1">
              <a:rPr lang="fr-FR"/>
              <a:pPr>
                <a:defRPr/>
              </a:pPr>
              <a:t>26/10/2016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8829825"/>
            <a:ext cx="2972421" cy="464980"/>
          </a:xfrm>
          <a:prstGeom prst="rect">
            <a:avLst/>
          </a:prstGeom>
        </p:spPr>
        <p:txBody>
          <a:bodyPr vert="horz" wrap="square" lIns="92818" tIns="46409" rIns="92818" bIns="464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031" y="8829825"/>
            <a:ext cx="2972421" cy="464980"/>
          </a:xfrm>
          <a:prstGeom prst="rect">
            <a:avLst/>
          </a:prstGeom>
        </p:spPr>
        <p:txBody>
          <a:bodyPr vert="horz" wrap="square" lIns="92818" tIns="46409" rIns="92818" bIns="464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AEC1D55-64D6-4A5E-967C-DF5DCC4E61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809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72421" cy="464980"/>
          </a:xfrm>
          <a:prstGeom prst="rect">
            <a:avLst/>
          </a:prstGeom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031" y="5"/>
            <a:ext cx="2972421" cy="464980"/>
          </a:xfrm>
          <a:prstGeom prst="rect">
            <a:avLst/>
          </a:prstGeom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CCC8EB5-C547-4641-A02F-1D59683CC9E4}" type="datetime1">
              <a:rPr lang="fr-FR"/>
              <a:pPr>
                <a:defRPr/>
              </a:pPr>
              <a:t>26/10/2016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818" tIns="46409" rIns="92818" bIns="4640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21" y="4416514"/>
            <a:ext cx="5485158" cy="4183220"/>
          </a:xfrm>
          <a:prstGeom prst="rect">
            <a:avLst/>
          </a:prstGeom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8829825"/>
            <a:ext cx="2972421" cy="464980"/>
          </a:xfrm>
          <a:prstGeom prst="rect">
            <a:avLst/>
          </a:prstGeom>
        </p:spPr>
        <p:txBody>
          <a:bodyPr vert="horz" wrap="square" lIns="92818" tIns="46409" rIns="92818" bIns="464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031" y="8829825"/>
            <a:ext cx="2972421" cy="464980"/>
          </a:xfrm>
          <a:prstGeom prst="rect">
            <a:avLst/>
          </a:prstGeom>
        </p:spPr>
        <p:txBody>
          <a:bodyPr vert="horz" wrap="square" lIns="92818" tIns="46409" rIns="92818" bIns="464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88FB301-65FA-4888-BCD1-EB9DD73F69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9896D-F7BF-4DCE-A26C-19DD3E4BA8B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8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CA" dirty="0" smtClean="0"/>
              <a:t>Recently</a:t>
            </a:r>
            <a:r>
              <a:rPr lang="en-CA" baseline="0" dirty="0" smtClean="0"/>
              <a:t> negotiated a MOU with the United States and Mexico to reduce barriers to trade.</a:t>
            </a:r>
            <a:r>
              <a:rPr lang="en-CA" dirty="0" smtClean="0"/>
              <a:t> The MOU was signed at the NALS in Ottawa this</a:t>
            </a:r>
            <a:r>
              <a:rPr lang="en-CA" baseline="0" dirty="0" smtClean="0"/>
              <a:t> past</a:t>
            </a:r>
            <a:r>
              <a:rPr lang="en-CA" dirty="0" smtClean="0"/>
              <a:t> June.</a:t>
            </a:r>
          </a:p>
          <a:p>
            <a:pPr marL="4445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CA" sz="1200" dirty="0" smtClean="0"/>
          </a:p>
          <a:p>
            <a:pPr marL="4445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CA" sz="1200" dirty="0" smtClean="0"/>
              <a:t>Partner  with OGDs  - on events focusing on women entrepreneurs, event scheduled in</a:t>
            </a:r>
            <a:r>
              <a:rPr lang="en-CA" sz="1200" baseline="0" dirty="0" smtClean="0"/>
              <a:t> Toronto on Nov. 9</a:t>
            </a:r>
            <a:r>
              <a:rPr lang="en-CA" sz="1200" baseline="30000" dirty="0" smtClean="0"/>
              <a:t>th</a:t>
            </a:r>
            <a:r>
              <a:rPr lang="en-CA" sz="1200" baseline="0" dirty="0" smtClean="0"/>
              <a:t> hosted by Minister </a:t>
            </a:r>
            <a:r>
              <a:rPr lang="en-CA" sz="1200" baseline="0" dirty="0" err="1" smtClean="0"/>
              <a:t>Chagger</a:t>
            </a:r>
            <a:r>
              <a:rPr lang="en-CA" sz="1200" baseline="0" dirty="0" smtClean="0"/>
              <a:t>, Minister of Small Business and Tourism and House Leader; </a:t>
            </a:r>
          </a:p>
          <a:p>
            <a:pPr marL="4445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CA" sz="1200" baseline="0" dirty="0" smtClean="0"/>
          </a:p>
          <a:p>
            <a:pPr marL="4445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CA" sz="1200" baseline="0" dirty="0" smtClean="0"/>
              <a:t>Use PGD </a:t>
            </a:r>
            <a:r>
              <a:rPr lang="en-CA" sz="1200" dirty="0" smtClean="0"/>
              <a:t>social media platforms to increase awareness of support and services through - Blogs, reciprocal links</a:t>
            </a:r>
          </a:p>
          <a:p>
            <a:pPr marL="444500" lvl="1" indent="0">
              <a:buFont typeface="Wingdings" charset="2"/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I:\BSL\BWIT\BWIT\Promotion of BWIT\Presentations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0E507-0615-4F52-B81B-30D4602CB261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858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435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42C2-6E00-4235-8C75-647D3A284FC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84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lvl="1" indent="0">
              <a:buFont typeface="Wingdings" charset="2"/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I:\BSL\BWIT\BWIT\Promotion of BWIT\Presentations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0E507-0615-4F52-B81B-30D4602CB261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85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 smtClean="0"/>
              <a:t>Federal Government:  </a:t>
            </a:r>
          </a:p>
          <a:p>
            <a:r>
              <a:rPr lang="en-CA" sz="1200" dirty="0" smtClean="0"/>
              <a:t>Economic and social policies, agendas and networks inform the  actions of the Departments of:  Status of Women; Innovation, Science and Economic Development; Heritage Canada; Global Affairs Canada*; Regional Partner Organizations = business women’s associations across Canada</a:t>
            </a:r>
          </a:p>
          <a:p>
            <a:endParaRPr lang="en-CA" sz="1200" dirty="0" smtClean="0"/>
          </a:p>
          <a:p>
            <a:pPr marL="0" indent="0">
              <a:buNone/>
            </a:pPr>
            <a:r>
              <a:rPr lang="en-CA" sz="1200" b="1" dirty="0" smtClean="0"/>
              <a:t>Regional Governments</a:t>
            </a:r>
            <a:r>
              <a:rPr lang="en-CA" sz="1200" dirty="0" smtClean="0"/>
              <a:t>:</a:t>
            </a:r>
          </a:p>
          <a:p>
            <a:r>
              <a:rPr lang="en-CA" sz="1200" dirty="0" smtClean="0"/>
              <a:t>Economic Development Agencies – west</a:t>
            </a:r>
            <a:r>
              <a:rPr lang="en-CA" sz="1200" baseline="0" dirty="0" smtClean="0"/>
              <a:t> = Western Economic Development, East = Atlantic Canada Opportunities Agency</a:t>
            </a:r>
            <a:r>
              <a:rPr lang="en-CA" sz="1200" dirty="0" smtClean="0"/>
              <a:t>; Provinces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15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These</a:t>
            </a:r>
            <a:r>
              <a:rPr lang="en-CA" baseline="0" dirty="0" smtClean="0"/>
              <a:t> are the tools we use.  Following slides will give you more details on these and then situate them with our clients and partners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122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5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Supplier diversity is the strategic business process of corporations reaching out to groups not traditionally included in their supply chains, including women-owned businesses that want to compete for contracts. </a:t>
            </a:r>
          </a:p>
          <a:p>
            <a:pPr marL="171450" indent="-171450">
              <a:buFontTx/>
              <a:buChar char="-"/>
            </a:pP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It means implementing processes to identify, vet and match under-represented suppliers to procurement opportunities and then measuring achievements. Utilizing a supplier base that reflects the growing diversity of businesses in particular and the population in general makes good business sense.</a:t>
            </a:r>
          </a:p>
          <a:p>
            <a:pPr marL="171450" indent="-171450">
              <a:buFontTx/>
              <a:buChar char="-"/>
            </a:pP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Women are involved in 85% of purchasing decisions, and are bringing quality products and services to the marketplace at an escalating pace. Despite this, they receive a very small fraction of large contract opportunities. </a:t>
            </a:r>
          </a:p>
          <a:p>
            <a:pPr marL="171450" indent="-171450">
              <a:buFontTx/>
              <a:buChar char="-"/>
            </a:pP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Supplier diversity is a market access opportunity for certified businesses, enabling them to have a fair opportunity to tender for contracts. After that, it is business as usual - women's firms must go through the standard corporate or government tendering process, and be assessed on their merits with no regard to gender.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07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Supplier Diversity Opportunities</a:t>
            </a:r>
            <a:b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</a:b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Although supplier diversity has become firmly rooted in the American corporate world, after having emerged in the United States nearly 15 years ago, this movement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has only recently extended its reach to Canadian suppliers.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646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As a result, Canadian women-owned businesses are gaining additional leverage to access lucrative contract set-asides reserved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97 percent of Fortune 500 companies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for traditionally under-represented groups such as minority and women-owned businesses.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0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6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IMF, Christine </a:t>
            </a:r>
            <a:r>
              <a:rPr lang="en-CA" dirty="0" err="1" smtClean="0"/>
              <a:t>Lagarde</a:t>
            </a:r>
            <a:endParaRPr lang="en-CA" dirty="0" smtClean="0"/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Could</a:t>
            </a:r>
            <a:r>
              <a:rPr lang="en-CA" b="1" baseline="0" dirty="0" smtClean="0">
                <a:solidFill>
                  <a:srgbClr val="FF0000"/>
                </a:solidFill>
              </a:rPr>
              <a:t> a</a:t>
            </a:r>
            <a:r>
              <a:rPr lang="en-CA" b="1" dirty="0" smtClean="0">
                <a:solidFill>
                  <a:srgbClr val="FF0000"/>
                </a:solidFill>
              </a:rPr>
              <a:t>dd ref</a:t>
            </a:r>
            <a:r>
              <a:rPr lang="en-CA" b="1" baseline="0" dirty="0" smtClean="0">
                <a:solidFill>
                  <a:srgbClr val="FF0000"/>
                </a:solidFill>
              </a:rPr>
              <a:t> to 30% Club, 2020 targets of ITC Geneva “Call to Action”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I:\BSL\BWIT\BWIT\Promotion of BWIT\Presentations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0E507-0615-4F52-B81B-30D4602CB261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321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57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05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RBC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2013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Female SME exporters participated in typically export-intensive industries much more frequently than their non-exporting counterparts. For example, 16.0 percent of female SME exporters were manufacturing enterprises in 2014. Meanwhile, only 2.4 percent of female SME non-exporters were manufacturing enterprises that year. Logically, Female SME non-exporters were more likely to be located in low export propensities including the health, information, and arts and retail trade industries 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Women are active in: retail; services (financial/HR); agricultural products; consumer products; education; information and communications technologies sectors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Transportation and Warehousing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Wholesale Trade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Accommodation</a:t>
            </a:r>
          </a:p>
          <a:p>
            <a:r>
              <a:rPr lang="en-CA" sz="1200" b="1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Agri</a:t>
            </a:r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-Food</a:t>
            </a:r>
            <a:r>
              <a:rPr lang="en-CA" sz="1200" b="1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</a:t>
            </a:r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Food Services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Retail Trade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Manufacturing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Health, Information, and Arts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Professional and Technical Services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I:\BSL\BWIT\BWIT\Promotion of BWIT\Presentations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0E507-0615-4F52-B81B-30D4602CB261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809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Report on Business Women’s propensity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Export which will be released next week shows that</a:t>
            </a:r>
          </a:p>
          <a:p>
            <a:endParaRPr lang="en-CA" sz="12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Businesses with owners born outside of Canada are somewhat more likely to export compared to SMEs with owners born in Canada. </a:t>
            </a:r>
          </a:p>
          <a:p>
            <a:pPr marL="171450" indent="-171450">
              <a:buFontTx/>
              <a:buChar char="-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Foreign-born SME owners might be more likely to export given their foreign market knowledge, but they may also have less business opportunities compared to Canadian-born owners </a:t>
            </a:r>
          </a:p>
          <a:p>
            <a:pPr marL="171450" indent="-171450">
              <a:buFontTx/>
              <a:buChar char="-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14.1 percent of SMEs with owners born outside of Canada exported in 2014. (This was higher than owners born in Canada whose export propensity was 11.0 percent that year. )</a:t>
            </a:r>
          </a:p>
          <a:p>
            <a:pPr marL="171450" indent="-171450">
              <a:buFontTx/>
              <a:buChar char="-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Female SME exporters are somewhat more likely to be born outside of Canada compared to their non-exporting counterparts. </a:t>
            </a:r>
          </a:p>
          <a:p>
            <a:pPr marL="171450" indent="-171450">
              <a:buFontTx/>
              <a:buChar char="-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 2014, 28.0 percent of female SME exporters had owners who were born outside of Canada.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Arial" pitchFamily="34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I:\BSL\BWIT\BWIT\Promotion of BWIT\Presentations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0E507-0615-4F52-B81B-30D4602CB261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30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FB301-65FA-4888-BCD1-EB9DD73F69C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I:\BSL\BWIT\BWIT\Promotion of BWIT\Presentations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0E507-0615-4F52-B81B-30D4602CB261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61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1066800" y="2451100"/>
            <a:ext cx="2654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err="1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Presentation</a:t>
            </a: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 </a:t>
            </a:r>
            <a:r>
              <a:rPr lang="fr-FR" sz="1800" dirty="0" err="1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name</a:t>
            </a: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 </a:t>
            </a:r>
          </a:p>
          <a:p>
            <a:pPr eaLnBrk="1" hangingPunct="1">
              <a:defRPr/>
            </a:pP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(Name of </a:t>
            </a:r>
            <a:r>
              <a:rPr lang="fr-FR" sz="1800" dirty="0" err="1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presenter</a:t>
            </a: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)</a:t>
            </a:r>
            <a:b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</a:b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(Position)</a:t>
            </a:r>
            <a:b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</a:b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(Division/Post </a:t>
            </a:r>
            <a:r>
              <a:rPr lang="fr-FR" sz="1800" dirty="0" err="1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name</a:t>
            </a: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, City)</a:t>
            </a:r>
            <a:endParaRPr lang="en-US" sz="1800" dirty="0" smtClean="0">
              <a:latin typeface="Neutraface 2 Text Demi" charset="0"/>
              <a:cs typeface="Neutraface 2 Tex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918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ntra/communications/assets/images/FIP_PCIM/GOC_colour_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5" y="6281532"/>
            <a:ext cx="3505883" cy="3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98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958881"/>
            <a:ext cx="7772400" cy="673768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1844842"/>
            <a:ext cx="7772400" cy="44847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187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609320"/>
            <a:ext cx="7772977" cy="114300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9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512" y="6248681"/>
            <a:ext cx="1905000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89" y="6248681"/>
            <a:ext cx="2895023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89" y="6248681"/>
            <a:ext cx="1905000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36999212-817A-45C4-B029-59012205C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609320"/>
            <a:ext cx="7772977" cy="1143000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12" y="1980640"/>
            <a:ext cx="7772977" cy="4115360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512" y="6248681"/>
            <a:ext cx="1905000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89" y="6248681"/>
            <a:ext cx="2895023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89" y="6248681"/>
            <a:ext cx="1905000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AD98D976-0F13-49C4-B6A0-846468F7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512" y="6248681"/>
            <a:ext cx="1905000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89" y="6248681"/>
            <a:ext cx="2895023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89" y="6248681"/>
            <a:ext cx="1905000" cy="456640"/>
          </a:xfrm>
          <a:prstGeom prst="rect">
            <a:avLst/>
          </a:prstGeom>
          <a:ln/>
        </p:spPr>
        <p:txBody>
          <a:bodyPr lIns="82058" tIns="41029" rIns="82058" bIns="41029"/>
          <a:lstStyle>
            <a:lvl1pPr>
              <a:defRPr/>
            </a:lvl1pPr>
          </a:lstStyle>
          <a:p>
            <a:pPr>
              <a:defRPr/>
            </a:pPr>
            <a:fld id="{A0786AF3-3ADE-4042-8D8E-FE0DFBF8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0208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66800" y="2451100"/>
            <a:ext cx="2654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err="1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Presentation</a:t>
            </a: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 </a:t>
            </a:r>
            <a:r>
              <a:rPr lang="fr-FR" sz="1800" dirty="0" err="1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name</a:t>
            </a: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 </a:t>
            </a:r>
          </a:p>
          <a:p>
            <a:pPr eaLnBrk="1" hangingPunct="1">
              <a:defRPr/>
            </a:pP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(Name of </a:t>
            </a:r>
            <a:r>
              <a:rPr lang="fr-FR" sz="1800" dirty="0" err="1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presenter</a:t>
            </a: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)</a:t>
            </a:r>
            <a:b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</a:b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(Position)</a:t>
            </a:r>
            <a:b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</a:b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(Division/Post </a:t>
            </a:r>
            <a:r>
              <a:rPr lang="fr-FR" sz="1800" dirty="0" err="1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name</a:t>
            </a:r>
            <a:r>
              <a:rPr lang="fr-FR" sz="1800" dirty="0" smtClean="0">
                <a:solidFill>
                  <a:srgbClr val="E02332"/>
                </a:solidFill>
                <a:latin typeface="Neutraface 2 Display Bold" charset="0"/>
                <a:cs typeface="Neutraface 2 Display Bold" charset="0"/>
              </a:rPr>
              <a:t>, City)</a:t>
            </a:r>
            <a:endParaRPr lang="en-US" sz="1800" dirty="0" smtClean="0">
              <a:latin typeface="Neutraface 2 Text Demi" charset="0"/>
              <a:cs typeface="Neutraface 2 Text Demi" charset="0"/>
            </a:endParaRPr>
          </a:p>
        </p:txBody>
      </p:sp>
      <p:pic>
        <p:nvPicPr>
          <p:cNvPr id="1027" name="Picture 2" descr="ppt_template_cover_EN_low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0" r:id="rId2"/>
  </p:sldLayoutIdLst>
  <p:transition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_plainslide_lowres_v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4" r:id="rId2"/>
    <p:sldLayoutId id="2147484165" r:id="rId3"/>
    <p:sldLayoutId id="2147484166" r:id="rId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INET\Desktop\TCS_ppt_template_network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</p:sldLayoutIdLst>
  <p:transition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businesswomenintrade.gc.ca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://linkd.in/bwit-faci" TargetMode="External"/><Relationship Id="rId4" Type="http://schemas.openxmlformats.org/officeDocument/2006/relationships/image" Target="../media/image20.png"/><Relationship Id="rId9" Type="http://schemas.openxmlformats.org/officeDocument/2006/relationships/hyperlink" Target="ic.gc.ca/bwi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95536" y="1925721"/>
            <a:ext cx="657822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CA" sz="2400" b="1" i="1" dirty="0">
                <a:solidFill>
                  <a:srgbClr val="E02332"/>
                </a:solidFill>
                <a:latin typeface="+mn-lt"/>
                <a:cs typeface="+mn-cs"/>
              </a:rPr>
              <a:t>Canadian Business Women in </a:t>
            </a:r>
          </a:p>
          <a:p>
            <a:pPr eaLnBrk="1" hangingPunct="1">
              <a:defRPr/>
            </a:pPr>
            <a:r>
              <a:rPr lang="en-CA" sz="2400" b="1" i="1" dirty="0">
                <a:solidFill>
                  <a:srgbClr val="E02332"/>
                </a:solidFill>
                <a:latin typeface="+mn-lt"/>
                <a:cs typeface="+mn-cs"/>
              </a:rPr>
              <a:t>International Trade (BWIT) Program</a:t>
            </a:r>
          </a:p>
          <a:p>
            <a:pPr eaLnBrk="1" hangingPunct="1">
              <a:defRPr/>
            </a:pPr>
            <a:r>
              <a:rPr lang="en-US" sz="2400" b="1" i="1" dirty="0">
                <a:solidFill>
                  <a:srgbClr val="E02332"/>
                </a:solidFill>
                <a:latin typeface="+mn-lt"/>
                <a:cs typeface="+mn-cs"/>
              </a:rPr>
              <a:t>            Global Affairs Canada</a:t>
            </a:r>
          </a:p>
          <a:p>
            <a:pPr eaLnBrk="1" hangingPunct="1">
              <a:defRPr/>
            </a:pPr>
            <a:endParaRPr lang="en-CA" b="1" dirty="0"/>
          </a:p>
          <a:p>
            <a:pPr eaLnBrk="1" hangingPunct="1">
              <a:defRPr/>
            </a:pPr>
            <a:r>
              <a:rPr lang="en-CA" sz="1600" b="1" dirty="0"/>
              <a:t>OAS WORKING GROUP 3: OCTOBER 25, 2016</a:t>
            </a:r>
            <a:endParaRPr lang="en-US" sz="1600" b="1" dirty="0"/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Josie L. Mousseau, Deputy Director</a:t>
            </a:r>
          </a:p>
          <a:p>
            <a:pPr eaLnBrk="1" hangingPunct="1">
              <a:defRPr/>
            </a:pPr>
            <a:r>
              <a:rPr lang="en-US" b="1" dirty="0"/>
              <a:t>Business Women in International Trade </a:t>
            </a:r>
          </a:p>
        </p:txBody>
      </p:sp>
    </p:spTree>
    <p:extLst>
      <p:ext uri="{BB962C8B-B14F-4D97-AF65-F5344CB8AC3E}">
        <p14:creationId xmlns:p14="http://schemas.microsoft.com/office/powerpoint/2010/main" val="3703797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44" y="824005"/>
            <a:ext cx="8248189" cy="690896"/>
          </a:xfrm>
        </p:spPr>
        <p:txBody>
          <a:bodyPr/>
          <a:lstStyle/>
          <a:p>
            <a:pPr algn="l"/>
            <a:r>
              <a:rPr lang="en-CA" sz="2900" b="1" dirty="0">
                <a:solidFill>
                  <a:srgbClr val="FF0000"/>
                </a:solidFill>
              </a:rPr>
              <a:t>BWIT </a:t>
            </a:r>
            <a:r>
              <a:rPr lang="en-CA" sz="2900" b="1" dirty="0" smtClean="0">
                <a:solidFill>
                  <a:srgbClr val="FF0000"/>
                </a:solidFill>
              </a:rPr>
              <a:t>Program -  </a:t>
            </a:r>
            <a:r>
              <a:rPr lang="en-CA" sz="2800" b="1" i="1" dirty="0" smtClean="0">
                <a:solidFill>
                  <a:srgbClr val="E02332"/>
                </a:solidFill>
              </a:rPr>
              <a:t>Internal </a:t>
            </a:r>
            <a:r>
              <a:rPr lang="en-CA" sz="2800" b="1" i="1" dirty="0">
                <a:solidFill>
                  <a:srgbClr val="E02332"/>
                </a:solidFill>
              </a:rPr>
              <a:t>Clients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444" y="1514898"/>
            <a:ext cx="8379113" cy="5076969"/>
          </a:xfrm>
        </p:spPr>
        <p:txBody>
          <a:bodyPr/>
          <a:lstStyle/>
          <a:p>
            <a:pPr marL="326239" lvl="1" indent="-326239">
              <a:buFont typeface="Arial" pitchFamily="34" charset="0"/>
              <a:buChar char="•"/>
            </a:pPr>
            <a:r>
              <a:rPr lang="en-CA" sz="2200" b="1" dirty="0"/>
              <a:t>Awareness </a:t>
            </a:r>
            <a:r>
              <a:rPr lang="en-CA" sz="2200" b="1" dirty="0" smtClean="0"/>
              <a:t>Building</a:t>
            </a:r>
            <a:endParaRPr lang="en-CA" sz="1800" b="1" dirty="0"/>
          </a:p>
          <a:p>
            <a:pPr marL="701905" lvl="2" indent="-342900">
              <a:buSzPct val="70000"/>
              <a:buFont typeface="Courier New" panose="02070309020205020404" pitchFamily="49" charset="0"/>
              <a:buChar char="o"/>
            </a:pPr>
            <a:r>
              <a:rPr lang="en-CA" sz="2000" dirty="0" smtClean="0"/>
              <a:t>Strategically recommend target events for Ministerial / high-level participation</a:t>
            </a:r>
          </a:p>
          <a:p>
            <a:pPr marL="701905" lvl="2" indent="-342900">
              <a:buSzPct val="70000"/>
              <a:buFont typeface="Courier New" panose="02070309020205020404" pitchFamily="49" charset="0"/>
              <a:buChar char="o"/>
            </a:pPr>
            <a:r>
              <a:rPr lang="en-CA" sz="2000" dirty="0" smtClean="0"/>
              <a:t>Work with Trade Commissioner Service (TCS) </a:t>
            </a:r>
            <a:r>
              <a:rPr lang="en-CA" sz="2000" dirty="0"/>
              <a:t>in Regional Offices </a:t>
            </a:r>
            <a:r>
              <a:rPr lang="en-CA" sz="2000" dirty="0" smtClean="0"/>
              <a:t>across Canada and </a:t>
            </a:r>
            <a:r>
              <a:rPr lang="en-CA" sz="2000" dirty="0"/>
              <a:t>+</a:t>
            </a:r>
            <a:r>
              <a:rPr lang="en-CA" sz="2000" dirty="0" smtClean="0"/>
              <a:t>160 </a:t>
            </a:r>
            <a:r>
              <a:rPr lang="en-CA" sz="2000" dirty="0"/>
              <a:t>Posts abroad</a:t>
            </a:r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r>
              <a:rPr lang="en-CA" sz="2000" dirty="0"/>
              <a:t>Connect </a:t>
            </a:r>
            <a:r>
              <a:rPr lang="en-CA" sz="2000" dirty="0" smtClean="0"/>
              <a:t>TCS </a:t>
            </a:r>
            <a:r>
              <a:rPr lang="en-CA" sz="2000" dirty="0"/>
              <a:t>staff </a:t>
            </a:r>
            <a:r>
              <a:rPr lang="en-CA" sz="2000" dirty="0" smtClean="0"/>
              <a:t>with business women ready to export</a:t>
            </a:r>
            <a:endParaRPr lang="en-CA" sz="2000" dirty="0"/>
          </a:p>
          <a:p>
            <a:pPr marL="651053" lvl="3" indent="-292048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US" dirty="0" smtClean="0"/>
              <a:t>Training </a:t>
            </a:r>
            <a:r>
              <a:rPr lang="en-US" dirty="0"/>
              <a:t>modules </a:t>
            </a:r>
            <a:r>
              <a:rPr lang="en-US" dirty="0" smtClean="0"/>
              <a:t>– newly posted foreign service staff</a:t>
            </a:r>
            <a:endParaRPr lang="en-US" dirty="0"/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r>
              <a:rPr lang="en-CA" sz="2000" dirty="0" smtClean="0"/>
              <a:t>Presence on Canadian government’s WIKIPEDIA</a:t>
            </a:r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r>
              <a:rPr lang="en-CA" sz="2000" dirty="0" smtClean="0"/>
              <a:t>Articles in departmental newsletter on trade – </a:t>
            </a:r>
            <a:r>
              <a:rPr lang="en-CA" sz="2000" dirty="0" err="1" smtClean="0"/>
              <a:t>eg</a:t>
            </a:r>
            <a:r>
              <a:rPr lang="en-CA" sz="2000" dirty="0" smtClean="0"/>
              <a:t>. </a:t>
            </a:r>
            <a:r>
              <a:rPr lang="en-CA" sz="2000" dirty="0" err="1" smtClean="0"/>
              <a:t>CanadExport</a:t>
            </a:r>
            <a:endParaRPr lang="en-CA" sz="2000" dirty="0"/>
          </a:p>
          <a:p>
            <a:pPr marL="324814" lvl="1" indent="-252159">
              <a:buFont typeface="Arial" pitchFamily="34" charset="0"/>
              <a:buChar char="•"/>
            </a:pPr>
            <a:r>
              <a:rPr lang="en-CA" sz="2200" b="1" dirty="0"/>
              <a:t>Policy Building</a:t>
            </a:r>
          </a:p>
          <a:p>
            <a:pPr marL="651053" lvl="2" indent="-310568">
              <a:buSzPct val="70000"/>
              <a:buFont typeface="Courier New" pitchFamily="49" charset="0"/>
              <a:buChar char="o"/>
            </a:pPr>
            <a:r>
              <a:rPr lang="en-CA" sz="2000" dirty="0"/>
              <a:t>Member of </a:t>
            </a:r>
            <a:r>
              <a:rPr lang="en-CA" sz="2000" dirty="0" smtClean="0"/>
              <a:t>Interdepartmental </a:t>
            </a:r>
            <a:r>
              <a:rPr lang="en-CA" sz="2000" dirty="0"/>
              <a:t>SME committee</a:t>
            </a:r>
          </a:p>
          <a:p>
            <a:pPr marL="651053" lvl="2" indent="-310568">
              <a:buSzPct val="70000"/>
              <a:buFont typeface="Courier New" pitchFamily="49" charset="0"/>
              <a:buChar char="o"/>
            </a:pPr>
            <a:r>
              <a:rPr lang="en-CA" sz="2000" dirty="0" smtClean="0"/>
              <a:t>Work with colleagues on women’s economic empowerment and contribute to initiatives on women in trade with international fora</a:t>
            </a:r>
          </a:p>
          <a:p>
            <a:pPr marL="651053" lvl="2" indent="-310568">
              <a:buSzPct val="70000"/>
              <a:buFont typeface="Courier New" pitchFamily="49" charset="0"/>
              <a:buChar char="o"/>
            </a:pPr>
            <a:r>
              <a:rPr lang="en-CA" sz="2000" dirty="0"/>
              <a:t>Partner  with </a:t>
            </a:r>
            <a:r>
              <a:rPr lang="en-CA" sz="2000" dirty="0" smtClean="0"/>
              <a:t>Other Government Departments</a:t>
            </a:r>
          </a:p>
          <a:p>
            <a:pPr marL="651053" lvl="2" indent="-310568">
              <a:buSzPct val="70000"/>
              <a:buFont typeface="Courier New" pitchFamily="49" charset="0"/>
              <a:buChar char="o"/>
            </a:pPr>
            <a:endParaRPr lang="en-CA" sz="2000" dirty="0"/>
          </a:p>
          <a:p>
            <a:pPr marL="398894" lvl="1" indent="0">
              <a:buNone/>
            </a:pPr>
            <a:r>
              <a:rPr lang="en-CA" sz="2100" dirty="0"/>
              <a:t> </a:t>
            </a:r>
          </a:p>
          <a:p>
            <a:pPr marL="0" indent="0">
              <a:buNone/>
            </a:pPr>
            <a:endParaRPr lang="en-CA" sz="2500" dirty="0"/>
          </a:p>
          <a:p>
            <a:pPr marL="512864" indent="-512864">
              <a:buFont typeface="+mj-lt"/>
              <a:buAutoNum type="romanUcPeriod"/>
            </a:pPr>
            <a:endParaRPr lang="en-CA" sz="2500" dirty="0"/>
          </a:p>
          <a:p>
            <a:pPr marL="860472" lvl="1" indent="-461578">
              <a:buFont typeface="Wingdings" charset="2"/>
              <a:buChar char="Ø"/>
            </a:pPr>
            <a:endParaRPr lang="en-CA" sz="2500" dirty="0"/>
          </a:p>
          <a:p>
            <a:pPr marL="860472" lvl="1" indent="-461578">
              <a:buFont typeface="+mj-lt"/>
              <a:buAutoNum type="arabicPeriod"/>
            </a:pP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22975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" y="1746911"/>
            <a:ext cx="8771642" cy="437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01" y="6362699"/>
            <a:ext cx="1295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4" y="0"/>
            <a:ext cx="9147854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873" y="837363"/>
            <a:ext cx="7772400" cy="673768"/>
          </a:xfrm>
        </p:spPr>
        <p:txBody>
          <a:bodyPr/>
          <a:lstStyle/>
          <a:p>
            <a:pPr eaLnBrk="1" hangingPunct="1"/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Neutraface 2 Text Book" pitchFamily="34" charset="0"/>
              </a:rPr>
              <a:t>T</a:t>
            </a:r>
            <a:r>
              <a:rPr lang="en-CA" sz="2800" b="1" dirty="0" smtClean="0">
                <a:solidFill>
                  <a:schemeClr val="tx2">
                    <a:lumMod val="50000"/>
                  </a:schemeClr>
                </a:solidFill>
                <a:latin typeface="Neutraface 2 Text Book" pitchFamily="34" charset="0"/>
              </a:rPr>
              <a:t>rade Commissioner Service Regional Network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6499"/>
            <a:ext cx="3629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8477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7" y="888070"/>
            <a:ext cx="4433110" cy="53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12" y="888070"/>
            <a:ext cx="4242536" cy="53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13" y="6422122"/>
            <a:ext cx="972563" cy="29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4" y="6422122"/>
            <a:ext cx="2724607" cy="3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7" y="0"/>
            <a:ext cx="8649970" cy="79541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39663" y="133979"/>
            <a:ext cx="6864674" cy="505828"/>
          </a:xfrm>
          <a:prstGeom prst="rect">
            <a:avLst/>
          </a:prstGeom>
        </p:spPr>
        <p:txBody>
          <a:bodyPr lIns="68644" tIns="34322" rIns="68644" bIns="34322"/>
          <a:lstStyle/>
          <a:p>
            <a:pPr>
              <a:spcAft>
                <a:spcPts val="0"/>
              </a:spcAft>
            </a:pPr>
            <a:r>
              <a:rPr lang="en-US" sz="2700" dirty="0" smtClean="0">
                <a:solidFill>
                  <a:schemeClr val="bg1"/>
                </a:solidFill>
                <a:latin typeface="Neutraface 2 Display Bold"/>
                <a:ea typeface="MS PGothic"/>
                <a:cs typeface="Arial"/>
              </a:rPr>
              <a:t>Trade Commissioner Service - Missions </a:t>
            </a:r>
            <a:r>
              <a:rPr lang="en-US" sz="2700" dirty="0">
                <a:solidFill>
                  <a:schemeClr val="bg1"/>
                </a:solidFill>
                <a:latin typeface="Neutraface 2 Display Bold"/>
                <a:ea typeface="MS PGothic"/>
                <a:cs typeface="Arial"/>
              </a:rPr>
              <a:t>Abroad</a:t>
            </a:r>
            <a:endParaRPr lang="en-CA" sz="9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94" y="888071"/>
            <a:ext cx="3053562" cy="693666"/>
          </a:xfrm>
          <a:prstGeom prst="rect">
            <a:avLst/>
          </a:prstGeom>
        </p:spPr>
      </p:pic>
      <p:pic>
        <p:nvPicPr>
          <p:cNvPr id="12" name="Picture 11" descr="https://upload.wikimedia.org/wikipedia/commons/thumb/b/b8/Telephone_icon_blue_gradient.svg/1024px-Telephone_icon_blue_gradient.svg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61" y="5921211"/>
            <a:ext cx="133012" cy="1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7"/>
          <p:cNvSpPr txBox="1"/>
          <p:nvPr/>
        </p:nvSpPr>
        <p:spPr>
          <a:xfrm>
            <a:off x="5923518" y="5915013"/>
            <a:ext cx="1539415" cy="192425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>
              <a:spcAft>
                <a:spcPts val="0"/>
              </a:spcAft>
            </a:pPr>
            <a:r>
              <a:rPr lang="en-CA" sz="700" b="1">
                <a:solidFill>
                  <a:srgbClr val="707070"/>
                </a:solidFill>
                <a:latin typeface="Calibri"/>
                <a:ea typeface="Times New Roman"/>
                <a:cs typeface="Arial"/>
              </a:rPr>
              <a:t>1-888-306-9991 (Sans frais</a:t>
            </a:r>
            <a:r>
              <a:rPr lang="en-CA" sz="800" b="1">
                <a:solidFill>
                  <a:srgbClr val="707070"/>
                </a:solidFill>
                <a:latin typeface="Calibri"/>
                <a:ea typeface="Times New Roman"/>
                <a:cs typeface="Arial"/>
              </a:rPr>
              <a:t>)</a:t>
            </a:r>
            <a:r>
              <a:rPr lang="en-CA" sz="800" b="1">
                <a:solidFill>
                  <a:srgbClr val="70707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en-CA" sz="900">
              <a:latin typeface="Times New Roman"/>
              <a:ea typeface="Times New Roman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75" y="5715257"/>
            <a:ext cx="166385" cy="1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9"/>
          <p:cNvSpPr txBox="1"/>
          <p:nvPr/>
        </p:nvSpPr>
        <p:spPr>
          <a:xfrm>
            <a:off x="5911122" y="5709535"/>
            <a:ext cx="1539415" cy="192425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>
              <a:spcAft>
                <a:spcPts val="0"/>
              </a:spcAft>
            </a:pPr>
            <a:r>
              <a:rPr lang="en-CA" sz="700" b="1">
                <a:solidFill>
                  <a:srgbClr val="707070"/>
                </a:solidFill>
                <a:latin typeface="Calibri"/>
                <a:ea typeface="Times New Roman"/>
                <a:cs typeface="Times New Roman"/>
              </a:rPr>
              <a:t>deleguescommerciaux.gc.ca</a:t>
            </a:r>
            <a:r>
              <a:rPr lang="en-CA" sz="800" b="1">
                <a:solidFill>
                  <a:srgbClr val="70707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en-CA" sz="900">
              <a:latin typeface="Times New Roman"/>
              <a:ea typeface="Times New Roman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6111356" y="5537430"/>
            <a:ext cx="596410" cy="196420"/>
          </a:xfrm>
          <a:prstGeom prst="rect">
            <a:avLst/>
          </a:prstGeom>
          <a:noFill/>
        </p:spPr>
        <p:txBody>
          <a:bodyPr wrap="square" lIns="68644" tIns="34322" rIns="68644" bIns="34322" rtlCol="0">
            <a:spAutoFit/>
          </a:bodyPr>
          <a:lstStyle/>
          <a:p>
            <a:pPr>
              <a:spcAft>
                <a:spcPts val="0"/>
              </a:spcAft>
            </a:pPr>
            <a:r>
              <a:rPr lang="en-CA" sz="800" b="1">
                <a:solidFill>
                  <a:srgbClr val="FF0000"/>
                </a:solidFill>
                <a:latin typeface="Neutraface 2 Text Book"/>
                <a:ea typeface="Times New Roman"/>
                <a:cs typeface="Times New Roman"/>
              </a:rPr>
              <a:t>Contact</a:t>
            </a:r>
            <a:endParaRPr lang="en-CA" sz="900">
              <a:latin typeface="Times New Roman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4714" y="5537430"/>
            <a:ext cx="1359205" cy="617864"/>
          </a:xfrm>
          <a:prstGeom prst="rect">
            <a:avLst/>
          </a:prstGeom>
          <a:noFill/>
          <a:ln w="63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1126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44" y="960485"/>
            <a:ext cx="8248189" cy="690896"/>
          </a:xfrm>
        </p:spPr>
        <p:txBody>
          <a:bodyPr/>
          <a:lstStyle/>
          <a:p>
            <a:pPr algn="l"/>
            <a:r>
              <a:rPr lang="en-CA" sz="2900" b="1" dirty="0">
                <a:solidFill>
                  <a:srgbClr val="FF0000"/>
                </a:solidFill>
              </a:rPr>
              <a:t>BWIT </a:t>
            </a:r>
            <a:r>
              <a:rPr lang="en-CA" sz="2900" b="1" dirty="0" smtClean="0">
                <a:solidFill>
                  <a:srgbClr val="FF0000"/>
                </a:solidFill>
              </a:rPr>
              <a:t>Program -  </a:t>
            </a:r>
            <a:r>
              <a:rPr lang="en-CA" sz="2800" b="1" i="1" dirty="0" smtClean="0">
                <a:solidFill>
                  <a:srgbClr val="E02332"/>
                </a:solidFill>
              </a:rPr>
              <a:t>External Clients </a:t>
            </a:r>
            <a:endParaRPr lang="en-CA" sz="2800" b="1" i="1" dirty="0">
              <a:solidFill>
                <a:srgbClr val="E02332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444" y="1992579"/>
            <a:ext cx="8379113" cy="4382154"/>
          </a:xfrm>
        </p:spPr>
        <p:txBody>
          <a:bodyPr/>
          <a:lstStyle/>
          <a:p>
            <a:pPr marL="326239" lvl="1" indent="-326239">
              <a:buFont typeface="Arial" pitchFamily="34" charset="0"/>
              <a:buChar char="•"/>
            </a:pPr>
            <a:r>
              <a:rPr lang="en-US" b="1" dirty="0" smtClean="0"/>
              <a:t>Public Sector in Regions:</a:t>
            </a:r>
            <a:endParaRPr lang="en-US" b="1" dirty="0"/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r>
              <a:rPr lang="en-US" sz="2800" dirty="0" smtClean="0"/>
              <a:t>Regional </a:t>
            </a:r>
            <a:r>
              <a:rPr lang="en-US" sz="2800" dirty="0"/>
              <a:t>D</a:t>
            </a:r>
            <a:r>
              <a:rPr lang="en-US" sz="2800" dirty="0" smtClean="0"/>
              <a:t>evelopment Agencies </a:t>
            </a:r>
            <a:r>
              <a:rPr lang="en-US" sz="2800" dirty="0"/>
              <a:t>– work to foster economic development </a:t>
            </a:r>
            <a:r>
              <a:rPr lang="en-US" sz="2800" dirty="0" smtClean="0"/>
              <a:t>in </a:t>
            </a:r>
            <a:r>
              <a:rPr lang="en-US" sz="2800" dirty="0"/>
              <a:t>specific regions of Canada through targeted business development programs for women</a:t>
            </a:r>
          </a:p>
          <a:p>
            <a:pPr marL="326239" lvl="1" indent="-326239">
              <a:buFont typeface="Arial" pitchFamily="34" charset="0"/>
              <a:buChar char="•"/>
            </a:pPr>
            <a:r>
              <a:rPr lang="en-US" b="1" dirty="0" smtClean="0"/>
              <a:t>Private Sector:</a:t>
            </a:r>
            <a:endParaRPr lang="en-US" b="1" dirty="0"/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r>
              <a:rPr lang="en-US" sz="2800" dirty="0"/>
              <a:t>Business women’s associations across the country</a:t>
            </a:r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r>
              <a:rPr lang="en-US" sz="2800" dirty="0"/>
              <a:t>Supplier diversity certifying bodies</a:t>
            </a:r>
          </a:p>
          <a:p>
            <a:pPr marL="398894" lvl="1" indent="0">
              <a:buNone/>
            </a:pPr>
            <a:r>
              <a:rPr lang="en-CA" dirty="0" smtClean="0"/>
              <a:t> </a:t>
            </a:r>
            <a:endParaRPr lang="en-CA" dirty="0"/>
          </a:p>
          <a:p>
            <a:pPr marL="0" indent="0">
              <a:buNone/>
            </a:pPr>
            <a:endParaRPr lang="en-CA" sz="2500" dirty="0"/>
          </a:p>
          <a:p>
            <a:pPr marL="512864" indent="-512864">
              <a:buFont typeface="+mj-lt"/>
              <a:buAutoNum type="romanUcPeriod"/>
            </a:pPr>
            <a:endParaRPr lang="en-CA" sz="2500" dirty="0"/>
          </a:p>
          <a:p>
            <a:pPr marL="860472" lvl="1" indent="-461578">
              <a:buFont typeface="Wingdings" charset="2"/>
              <a:buChar char="Ø"/>
            </a:pPr>
            <a:endParaRPr lang="en-CA" sz="2500" dirty="0"/>
          </a:p>
          <a:p>
            <a:pPr marL="860472" lvl="1" indent="-461578">
              <a:buFont typeface="+mj-lt"/>
              <a:buAutoNum type="arabicPeriod"/>
            </a:pP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27810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320"/>
            <a:ext cx="9007522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BWIT Program -  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Stakeholders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229600" cy="474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575323" y="2688224"/>
            <a:ext cx="789940" cy="4324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955563" y="2240953"/>
            <a:ext cx="1409700" cy="3289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57200" y="1810322"/>
            <a:ext cx="190246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846160"/>
            <a:ext cx="7772977" cy="1134479"/>
          </a:xfrm>
        </p:spPr>
        <p:txBody>
          <a:bodyPr/>
          <a:lstStyle/>
          <a:p>
            <a:r>
              <a:rPr lang="en-CA" sz="3600" b="1" dirty="0" smtClean="0">
                <a:solidFill>
                  <a:srgbClr val="FF0000"/>
                </a:solidFill>
              </a:rPr>
              <a:t>BWIT - Resources and Support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Awareness building</a:t>
            </a:r>
          </a:p>
          <a:p>
            <a:r>
              <a:rPr lang="en-CA" dirty="0" smtClean="0"/>
              <a:t>Women-focussed Trade Missions</a:t>
            </a:r>
          </a:p>
          <a:p>
            <a:r>
              <a:rPr lang="en-CA" dirty="0" smtClean="0"/>
              <a:t>BWIT website </a:t>
            </a:r>
          </a:p>
          <a:p>
            <a:r>
              <a:rPr lang="en-CA" dirty="0"/>
              <a:t>M</a:t>
            </a:r>
            <a:r>
              <a:rPr lang="en-CA" dirty="0" smtClean="0"/>
              <a:t>onthly and Annual Newsletters </a:t>
            </a:r>
          </a:p>
          <a:p>
            <a:r>
              <a:rPr lang="en-CA" dirty="0"/>
              <a:t>S</a:t>
            </a:r>
            <a:r>
              <a:rPr lang="en-CA" dirty="0" smtClean="0"/>
              <a:t>ocial media presence  </a:t>
            </a:r>
          </a:p>
        </p:txBody>
      </p:sp>
    </p:spTree>
    <p:extLst>
      <p:ext uri="{BB962C8B-B14F-4D97-AF65-F5344CB8AC3E}">
        <p14:creationId xmlns:p14="http://schemas.microsoft.com/office/powerpoint/2010/main" val="35097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557" y="842792"/>
            <a:ext cx="7772400" cy="576575"/>
          </a:xfrm>
        </p:spPr>
        <p:txBody>
          <a:bodyPr lIns="82058" tIns="41029" rIns="82058" bIns="41029"/>
          <a:lstStyle/>
          <a:p>
            <a:r>
              <a:rPr lang="en-US" sz="3200" dirty="0">
                <a:solidFill>
                  <a:srgbClr val="FF0000"/>
                </a:solidFill>
              </a:rPr>
              <a:t>BWIT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– </a:t>
            </a:r>
            <a:r>
              <a:rPr lang="en-CA" sz="3200" dirty="0">
                <a:solidFill>
                  <a:srgbClr val="FF0000"/>
                </a:solidFill>
              </a:rPr>
              <a:t>Resources and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97" y="3280418"/>
            <a:ext cx="2507592" cy="585484"/>
          </a:xfrm>
        </p:spPr>
        <p:txBody>
          <a:bodyPr lIns="82058" tIns="41029" rIns="82058" bIns="41029"/>
          <a:lstStyle/>
          <a:p>
            <a:r>
              <a:rPr lang="en-CA" sz="2000" b="1" dirty="0"/>
              <a:t>Trade Missions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87" y="1625543"/>
            <a:ext cx="2303717" cy="154537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48" y="3938850"/>
            <a:ext cx="2032200" cy="164682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1" y="3857544"/>
            <a:ext cx="2498874" cy="182520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86" y="4032659"/>
            <a:ext cx="2487550" cy="147497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6" y="1649979"/>
            <a:ext cx="2702930" cy="152094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269638" y="3288201"/>
            <a:ext cx="3373173" cy="585484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 algn="l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0875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017514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526273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3502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43789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254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130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0058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/>
              <a:t>BWIT Website</a:t>
            </a:r>
          </a:p>
          <a:p>
            <a:r>
              <a:rPr lang="en-CA" sz="1800" b="1" dirty="0">
                <a:hlinkClick r:id="rId8" action="ppaction://hlinkfile"/>
              </a:rPr>
              <a:t>businesswomenintrade.gc.ca</a:t>
            </a:r>
            <a:endParaRPr lang="en-CA" sz="1800" b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208545" y="3170920"/>
            <a:ext cx="3373173" cy="719950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 algn="l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0875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017514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526273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3502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43789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254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130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0058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b="1" dirty="0" smtClean="0"/>
              <a:t>Monthly &amp; Annual BWIT </a:t>
            </a:r>
            <a:r>
              <a:rPr lang="en-CA" sz="1800" b="1" dirty="0"/>
              <a:t>Newsletter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5064" y="5779849"/>
            <a:ext cx="2556886" cy="953047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 algn="l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0875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017514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526273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3502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43789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254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130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0058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/>
              <a:t>Blogs</a:t>
            </a:r>
          </a:p>
          <a:p>
            <a:r>
              <a:rPr lang="en-CA" sz="1800" b="1" dirty="0"/>
              <a:t>Available </a:t>
            </a:r>
            <a:r>
              <a:rPr lang="en-CA" sz="1800" b="1" dirty="0" smtClean="0"/>
              <a:t>on </a:t>
            </a:r>
            <a:r>
              <a:rPr lang="en-CA" sz="1800" b="1" dirty="0"/>
              <a:t>Canada Business Network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305920" y="5589241"/>
            <a:ext cx="2640778" cy="585484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 algn="l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0875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017514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526273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3502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43789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254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130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0058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/>
              <a:t>Directory of women-owned businesses</a:t>
            </a:r>
          </a:p>
          <a:p>
            <a:r>
              <a:rPr lang="en-CA" sz="1800" b="1" dirty="0">
                <a:hlinkClick r:id="rId9" action="ppaction://hlinkfile"/>
              </a:rPr>
              <a:t>ic.gc.ca/</a:t>
            </a:r>
            <a:r>
              <a:rPr lang="en-CA" sz="1800" b="1" dirty="0" err="1">
                <a:hlinkClick r:id="rId9" action="ppaction://hlinkfile"/>
              </a:rPr>
              <a:t>bwit</a:t>
            </a:r>
            <a:endParaRPr lang="en-CA" sz="1800" b="1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347091" y="5689798"/>
            <a:ext cx="2349004" cy="585484"/>
          </a:xfrm>
          <a:prstGeom prst="rect">
            <a:avLst/>
          </a:prstGeom>
        </p:spPr>
        <p:txBody>
          <a:bodyPr lIns="91311" tIns="45657" rIns="91311" bIns="45657"/>
          <a:lstStyle>
            <a:lvl1pPr marL="0" indent="0" algn="l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0875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017514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526273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35029" indent="0" algn="ctr" defTabSz="50875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43789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254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1303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0058" indent="0" algn="ctr" defTabSz="508759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/>
              <a:t>LinkedIn Group</a:t>
            </a:r>
          </a:p>
          <a:p>
            <a:pPr marL="0" lvl="1" algn="l"/>
            <a:r>
              <a:rPr lang="en-US" sz="1600" b="1" kern="0" dirty="0">
                <a:solidFill>
                  <a:srgbClr val="000000"/>
                </a:solidFill>
                <a:hlinkClick r:id="rId10"/>
              </a:rPr>
              <a:t>http://linkd.in/bwit-faci</a:t>
            </a:r>
            <a:r>
              <a:rPr lang="en-US" sz="1600" b="1" kern="0" dirty="0">
                <a:solidFill>
                  <a:srgbClr val="000000"/>
                </a:solidFill>
              </a:rPr>
              <a:t> </a:t>
            </a:r>
          </a:p>
          <a:p>
            <a:endParaRPr lang="en-CA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526932"/>
            <a:ext cx="2846422" cy="14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710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1" y="792147"/>
            <a:ext cx="8447964" cy="1063949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Some Key Global Trends in Women’s Entrepreneurship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1" y="2197294"/>
            <a:ext cx="8666327" cy="40260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Connecting </a:t>
            </a:r>
            <a:r>
              <a:rPr lang="en-US" b="1" dirty="0"/>
              <a:t>Women Entrepreneurs to </a:t>
            </a:r>
            <a:r>
              <a:rPr lang="en-US" b="1" dirty="0" smtClean="0"/>
              <a:t>Contracts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Supplier </a:t>
            </a:r>
            <a:r>
              <a:rPr lang="en-US" b="1" dirty="0"/>
              <a:t>diversity:</a:t>
            </a:r>
          </a:p>
          <a:p>
            <a:pPr marL="0" indent="0">
              <a:buNone/>
            </a:pPr>
            <a:r>
              <a:rPr lang="en-CA" sz="2800" dirty="0"/>
              <a:t>Provides access to lucrative contract set-asides reserved by </a:t>
            </a:r>
            <a:r>
              <a:rPr lang="en-US" sz="2800" dirty="0"/>
              <a:t>97% of Fortune 500 companies </a:t>
            </a:r>
            <a:r>
              <a:rPr lang="en-CA" sz="2800" dirty="0"/>
              <a:t>for traditionally under-represented groups such as minority and women-owned businesses.</a:t>
            </a:r>
            <a:endParaRPr lang="en-US" sz="2800" dirty="0" smtClean="0"/>
          </a:p>
          <a:p>
            <a:pPr marL="0" indent="0">
              <a:buNone/>
            </a:pPr>
            <a:endParaRPr lang="en-US" sz="5100" dirty="0" smtClean="0"/>
          </a:p>
        </p:txBody>
      </p:sp>
    </p:spTree>
    <p:extLst>
      <p:ext uri="{BB962C8B-B14F-4D97-AF65-F5344CB8AC3E}">
        <p14:creationId xmlns:p14="http://schemas.microsoft.com/office/powerpoint/2010/main" val="16267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66" y="424398"/>
            <a:ext cx="7385715" cy="6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1" y="792147"/>
            <a:ext cx="8447964" cy="58627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Connecting Women Entrepreneurs to Contracts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1" y="1473960"/>
            <a:ext cx="8447963" cy="5277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Supplier diversity: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BWIT was instrumental in introducing certification to Canadian entrepreneurs, and it is now offered by:</a:t>
            </a:r>
            <a:endParaRPr lang="en-US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WBE Canada     </a:t>
            </a:r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r>
              <a:rPr lang="en-CA" sz="2900" dirty="0" smtClean="0"/>
              <a:t>Provides </a:t>
            </a:r>
            <a:r>
              <a:rPr lang="en-CA" sz="2900" dirty="0"/>
              <a:t>a range of programs and </a:t>
            </a:r>
            <a:r>
              <a:rPr lang="en-CA" sz="2900" dirty="0" smtClean="0"/>
              <a:t>services, including certification</a:t>
            </a:r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endParaRPr lang="en-CA" sz="2900" dirty="0"/>
          </a:p>
          <a:p>
            <a:pPr marL="0" indent="0">
              <a:buNone/>
            </a:pPr>
            <a:r>
              <a:rPr lang="en-US" b="1" i="1" dirty="0" err="1" smtClean="0"/>
              <a:t>WEConnect</a:t>
            </a:r>
            <a:r>
              <a:rPr lang="en-US" b="1" i="1" dirty="0" smtClean="0"/>
              <a:t> </a:t>
            </a:r>
            <a:r>
              <a:rPr lang="en-US" b="1" i="1" dirty="0"/>
              <a:t>International </a:t>
            </a:r>
            <a:r>
              <a:rPr lang="en-US" b="1" i="1" dirty="0" smtClean="0"/>
              <a:t>(in Canada)</a:t>
            </a:r>
            <a:endParaRPr lang="en-US" b="1" dirty="0"/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r>
              <a:rPr lang="en-US" sz="2900" dirty="0"/>
              <a:t>C</a:t>
            </a:r>
            <a:r>
              <a:rPr lang="en-US" sz="2900" dirty="0" smtClean="0"/>
              <a:t>ertifies </a:t>
            </a:r>
            <a:r>
              <a:rPr lang="en-US" sz="2900" dirty="0"/>
              <a:t>women’s businesses around the globe – </a:t>
            </a:r>
            <a:r>
              <a:rPr lang="en-US" sz="2900" dirty="0" smtClean="0"/>
              <a:t>19 Chapters</a:t>
            </a:r>
          </a:p>
          <a:p>
            <a:pPr marL="651053" lvl="2" indent="-292048">
              <a:buSzPct val="70000"/>
              <a:buFont typeface="Courier New" pitchFamily="49" charset="0"/>
              <a:buChar char="o"/>
            </a:pPr>
            <a:endParaRPr lang="en-CA" sz="2900" dirty="0" smtClean="0"/>
          </a:p>
          <a:p>
            <a:pPr marL="0" indent="0">
              <a:buSzPct val="70000"/>
              <a:buNone/>
            </a:pPr>
            <a:r>
              <a:rPr lang="en-CA" sz="3100" b="1" i="1" dirty="0"/>
              <a:t>Canadian Aboriginal and Minority Supplier Council  </a:t>
            </a:r>
            <a:r>
              <a:rPr lang="en-CA" dirty="0" smtClean="0"/>
              <a:t>(</a:t>
            </a:r>
            <a:r>
              <a:rPr lang="en-CA" b="1" i="1" dirty="0" smtClean="0"/>
              <a:t>CAMSC)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CA" sz="2900" dirty="0" smtClean="0"/>
              <a:t>CAMSC certifies Aboriginal and minority businesses.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24" y="1078172"/>
            <a:ext cx="8857397" cy="1009935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Business Women In International Trade (BWIT)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0124" y="2129024"/>
            <a:ext cx="5991366" cy="35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>
            <a:lvl1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defTabSz="10191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914400" algn="ctr" defTabSz="10191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1371600" algn="ctr" defTabSz="10191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1828800" algn="ctr" defTabSz="10191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marL="725488" indent="-457200" algn="l"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Global Affairs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Canada</a:t>
            </a:r>
          </a:p>
          <a:p>
            <a:pPr marL="725488" indent="-457200" algn="l">
              <a:buFont typeface="Arial" pitchFamily="34" charset="0"/>
              <a:buChar char="•"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725488" indent="-457200" algn="l"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Canadian Businesswomen</a:t>
            </a:r>
          </a:p>
          <a:p>
            <a:pPr marL="725488" indent="-457200" algn="l">
              <a:buFont typeface="Arial" pitchFamily="34" charset="0"/>
              <a:buChar char="•"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725488" indent="-457200" algn="l"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BWIT Program</a:t>
            </a:r>
          </a:p>
          <a:p>
            <a:pPr marL="725488" indent="-457200" algn="l">
              <a:buFont typeface="Arial" pitchFamily="34" charset="0"/>
              <a:buChar char="•"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725488" indent="-457200" algn="l"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Resources and Support</a:t>
            </a:r>
          </a:p>
          <a:p>
            <a:pPr marL="725488" indent="-457200" algn="l">
              <a:buFont typeface="Arial" pitchFamily="34" charset="0"/>
              <a:buChar char="•"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725488" indent="-457200" algn="l">
              <a:buFont typeface="Arial" pitchFamily="34" charset="0"/>
              <a:buChar char="•"/>
            </a:pPr>
            <a:r>
              <a:rPr lang="en-CA" sz="2800" b="1" dirty="0" smtClean="0">
                <a:latin typeface="Calibri" pitchFamily="34" charset="0"/>
                <a:cs typeface="Calibri" pitchFamily="34" charset="0"/>
              </a:rPr>
              <a:t>Global </a:t>
            </a:r>
            <a:r>
              <a:rPr lang="en-CA" sz="2800" b="1" dirty="0">
                <a:latin typeface="Calibri" pitchFamily="34" charset="0"/>
                <a:cs typeface="Calibri" pitchFamily="34" charset="0"/>
              </a:rPr>
              <a:t>Trends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82" y="3207224"/>
            <a:ext cx="2994406" cy="331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880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10" y="732152"/>
            <a:ext cx="8062704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Some Key Global Trends in Women’s </a:t>
            </a:r>
            <a:r>
              <a:rPr lang="en-US" sz="3200" b="1" dirty="0" smtClean="0">
                <a:solidFill>
                  <a:srgbClr val="FF0000"/>
                </a:solidFill>
              </a:rPr>
              <a:t>Entrepreneurship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980640"/>
            <a:ext cx="8270543" cy="45566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3500" b="1" dirty="0" smtClean="0"/>
              <a:t>Progress: Shifting Conversations</a:t>
            </a:r>
          </a:p>
          <a:p>
            <a:pPr lvl="1"/>
            <a:r>
              <a:rPr lang="en-US" dirty="0" smtClean="0"/>
              <a:t>Prime Minister</a:t>
            </a:r>
          </a:p>
          <a:p>
            <a:pPr lvl="2"/>
            <a:r>
              <a:rPr lang="en-US" dirty="0" smtClean="0"/>
              <a:t>Gender-balanced cabinet, a 1</a:t>
            </a:r>
            <a:r>
              <a:rPr lang="en-US" baseline="30000" dirty="0" smtClean="0"/>
              <a:t>st</a:t>
            </a:r>
            <a:r>
              <a:rPr lang="en-US" dirty="0" smtClean="0"/>
              <a:t> for Canada</a:t>
            </a:r>
          </a:p>
          <a:p>
            <a:pPr lvl="1"/>
            <a:r>
              <a:rPr lang="en-US" dirty="0" smtClean="0"/>
              <a:t>Minister of International Trade</a:t>
            </a:r>
          </a:p>
          <a:p>
            <a:pPr lvl="2"/>
            <a:r>
              <a:rPr lang="en-US" dirty="0" smtClean="0"/>
              <a:t>Committed to diversity, including gender equality</a:t>
            </a:r>
          </a:p>
          <a:p>
            <a:pPr lvl="1"/>
            <a:r>
              <a:rPr lang="en-US" dirty="0"/>
              <a:t>North American Leaders’ Summit </a:t>
            </a:r>
          </a:p>
          <a:p>
            <a:pPr lvl="2"/>
            <a:r>
              <a:rPr lang="en-US" dirty="0" smtClean="0"/>
              <a:t>June 2016 MOU signed on Women Entrepreneurs</a:t>
            </a:r>
          </a:p>
          <a:p>
            <a:pPr lvl="1"/>
            <a:r>
              <a:rPr lang="en-US" dirty="0" smtClean="0"/>
              <a:t>International Fora</a:t>
            </a:r>
          </a:p>
          <a:p>
            <a:pPr lvl="2"/>
            <a:r>
              <a:rPr lang="en-US" dirty="0" smtClean="0"/>
              <a:t>Women’s economic empowerment as part of fabric and  goal setting processes. Examples include:   APEC, W20, UN, IMF, OECD, ITC Geneva, IDB, OAS, 30% Club</a:t>
            </a:r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873457" y="1847629"/>
            <a:ext cx="7068529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  <a:cs typeface="Neutraface 2 Text Bold" charset="0"/>
              </a:rPr>
              <a:t>THANK YOU!</a:t>
            </a:r>
            <a:endParaRPr lang="en-US" b="1" dirty="0" smtClean="0">
              <a:solidFill>
                <a:srgbClr val="C00000"/>
              </a:solidFill>
              <a:latin typeface="+mn-lt"/>
              <a:cs typeface="Neutraface 2 Text Bold" charset="0"/>
            </a:endParaRPr>
          </a:p>
          <a:p>
            <a:pPr eaLnBrk="1" hangingPunct="1">
              <a:defRPr/>
            </a:pPr>
            <a:endParaRPr lang="en-US" b="1" u="sng" dirty="0">
              <a:solidFill>
                <a:srgbClr val="C00000"/>
              </a:solidFill>
              <a:latin typeface="+mn-lt"/>
              <a:cs typeface="Neutraface 2 Text Bold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00000"/>
                </a:solidFill>
                <a:latin typeface="+mn-lt"/>
                <a:cs typeface="Neutraface 2 Text Bold" charset="0"/>
              </a:rPr>
              <a:t>Connect with the BWIT Team:</a:t>
            </a:r>
          </a:p>
          <a:p>
            <a:pPr defTabSz="509056" eaLnBrk="1" hangingPunct="1"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Neutraface 2 Text Bold" charset="0"/>
              </a:rPr>
              <a:t>	Josie L. Mousseau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Neutraface 2 Text Bold" charset="0"/>
              </a:rPr>
              <a:t>– Deputy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Neutraface 2 Text Bold" charset="0"/>
              </a:rPr>
              <a:t>Director</a:t>
            </a:r>
          </a:p>
          <a:p>
            <a:pPr defTabSz="509056" eaLnBrk="1" hangingPunct="1"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	Lynne Thomson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– Trade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Commissioner</a:t>
            </a:r>
          </a:p>
          <a:p>
            <a:pPr defTabSz="509056" eaLnBrk="1" hangingPunct="1"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	Edith Morency – Trade Commissioner			</a:t>
            </a:r>
          </a:p>
          <a:p>
            <a:pPr defTabSz="509056" eaLnBrk="1" hangingPunct="1"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	Miriam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Lopez-Arbour – Information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Coordinator</a:t>
            </a:r>
          </a:p>
          <a:p>
            <a:pPr defTabSz="509056" eaLnBrk="1" hangingPunct="1"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	Paige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Neutraface 2 Text Bold" charset="0"/>
              </a:rPr>
              <a:t>Kirk – Program Officer</a:t>
            </a:r>
          </a:p>
          <a:p>
            <a:pPr defTabSz="509056" eaLnBrk="1" hangingPunct="1">
              <a:defRPr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Calibri"/>
              <a:cs typeface="Neutraface 2 Text Bold" charset="0"/>
            </a:endParaRPr>
          </a:p>
          <a:p>
            <a:pPr defTabSz="509056" eaLnBrk="1" hangingPunct="1">
              <a:defRPr/>
            </a:pPr>
            <a:endParaRPr lang="en-US" sz="2000" b="1" dirty="0">
              <a:solidFill>
                <a:srgbClr val="123671"/>
              </a:solidFill>
              <a:latin typeface="Calibri"/>
              <a:cs typeface="Neutraface 2 Text Bold" charset="0"/>
            </a:endParaRPr>
          </a:p>
          <a:p>
            <a:pPr defTabSz="509056" eaLnBrk="1" hangingPunct="1">
              <a:defRPr/>
            </a:pPr>
            <a:r>
              <a:rPr lang="en-US" sz="2000" b="1" dirty="0" smtClean="0">
                <a:solidFill>
                  <a:srgbClr val="10253F"/>
                </a:solidFill>
                <a:latin typeface="Calibri"/>
                <a:cs typeface="Neutraface 2 Text Demi" charset="0"/>
              </a:rPr>
              <a:t>E-mail: bwit@international.gc.ca</a:t>
            </a:r>
            <a:endParaRPr lang="en-US" sz="2000" b="1" dirty="0">
              <a:solidFill>
                <a:srgbClr val="10253F"/>
              </a:solidFill>
              <a:latin typeface="Calibri"/>
              <a:cs typeface="Neutraface 2 Text Demi" charset="0"/>
            </a:endParaRPr>
          </a:p>
          <a:p>
            <a:pPr defTabSz="509056" eaLnBrk="1" hangingPunct="1">
              <a:defRPr/>
            </a:pPr>
            <a:r>
              <a:rPr lang="en-US" sz="2000" b="1" dirty="0" smtClean="0">
                <a:solidFill>
                  <a:srgbClr val="10253F"/>
                </a:solidFill>
                <a:latin typeface="Calibri"/>
                <a:cs typeface="Neutraface 2 Text Demi" charset="0"/>
              </a:rPr>
              <a:t>linkd.in/</a:t>
            </a:r>
            <a:r>
              <a:rPr lang="en-US" sz="2000" b="1" dirty="0" err="1" smtClean="0">
                <a:solidFill>
                  <a:srgbClr val="10253F"/>
                </a:solidFill>
                <a:latin typeface="Calibri"/>
                <a:cs typeface="Neutraface 2 Text Demi" charset="0"/>
              </a:rPr>
              <a:t>bwit-faci</a:t>
            </a:r>
            <a:endParaRPr lang="en-US" sz="2000" b="1" dirty="0">
              <a:solidFill>
                <a:srgbClr val="10253F"/>
              </a:solidFill>
              <a:latin typeface="Calibri"/>
              <a:cs typeface="Neutraface 2 Text Demi" charset="0"/>
            </a:endParaRPr>
          </a:p>
          <a:p>
            <a:pPr defTabSz="509056" eaLnBrk="1" hangingPunct="1">
              <a:defRPr/>
            </a:pPr>
            <a:r>
              <a:rPr lang="en-US" sz="2000" b="1" dirty="0" smtClean="0">
                <a:solidFill>
                  <a:srgbClr val="10253F"/>
                </a:solidFill>
                <a:latin typeface="Calibri"/>
                <a:cs typeface="Neutraface 2 Text Demi" charset="0"/>
              </a:rPr>
              <a:t>businesswomenintrade.gc.ca</a:t>
            </a:r>
            <a:endParaRPr lang="en-US" sz="2000" b="1" dirty="0">
              <a:solidFill>
                <a:srgbClr val="10253F"/>
              </a:solidFill>
              <a:latin typeface="Calibri"/>
              <a:cs typeface="Neutraface 2 Text Demi" charset="0"/>
            </a:endParaRPr>
          </a:p>
          <a:p>
            <a:pPr eaLnBrk="1" hangingPunct="1">
              <a:defRPr/>
            </a:pPr>
            <a:endParaRPr lang="en-US" sz="1800" b="1" dirty="0" smtClean="0">
              <a:solidFill>
                <a:srgbClr val="10253F"/>
              </a:solidFill>
              <a:latin typeface="Neutraface 2 Text Book" charset="0"/>
              <a:cs typeface="Neutraface 2 Text Book" charset="0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10253F"/>
              </a:solidFill>
              <a:latin typeface="Neutraface 2 Text Book" charset="0"/>
              <a:cs typeface="Neutraface 2 Text Book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657"/>
            <a:ext cx="7772400" cy="673768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Global Affairs Canada - Mandate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87857"/>
            <a:ext cx="7772400" cy="4831307"/>
          </a:xfrm>
          <a:solidFill>
            <a:schemeClr val="bg1"/>
          </a:solidFill>
        </p:spPr>
        <p:txBody>
          <a:bodyPr/>
          <a:lstStyle/>
          <a:p>
            <a:endParaRPr lang="en-C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dirty="0" smtClean="0"/>
              <a:t>Manages </a:t>
            </a:r>
            <a:r>
              <a:rPr lang="en-CA" dirty="0"/>
              <a:t>Canada's diplomatic and consular </a:t>
            </a:r>
            <a:r>
              <a:rPr lang="en-CA" dirty="0" smtClean="0"/>
              <a:t>relations;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dirty="0"/>
              <a:t>Leads Canada’s international development and humanitarian assistance</a:t>
            </a:r>
            <a:r>
              <a:rPr lang="en-CA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dirty="0"/>
              <a:t>Promotes the country's international trade.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400" dirty="0" smtClean="0"/>
          </a:p>
          <a:p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2325945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9953"/>
            <a:ext cx="7772400" cy="673768"/>
          </a:xfrm>
        </p:spPr>
        <p:txBody>
          <a:bodyPr/>
          <a:lstStyle/>
          <a:p>
            <a:pPr algn="l"/>
            <a:r>
              <a:rPr lang="en-CA" sz="3600" dirty="0" smtClean="0">
                <a:solidFill>
                  <a:srgbClr val="FF0000"/>
                </a:solidFill>
              </a:rPr>
              <a:t>BWIT Program @ Global </a:t>
            </a:r>
            <a:r>
              <a:rPr lang="en-CA" sz="3600" dirty="0">
                <a:solidFill>
                  <a:srgbClr val="FF0000"/>
                </a:solidFill>
              </a:rPr>
              <a:t>Affairs </a:t>
            </a:r>
            <a:r>
              <a:rPr lang="en-CA" sz="3600" dirty="0" smtClean="0">
                <a:solidFill>
                  <a:srgbClr val="FF0000"/>
                </a:solidFill>
              </a:rPr>
              <a:t>Canada </a:t>
            </a:r>
            <a:r>
              <a:rPr lang="en-CA" sz="3600" dirty="0">
                <a:solidFill>
                  <a:srgbClr val="FF0000"/>
                </a:solidFill>
              </a:rPr>
              <a:t/>
            </a:r>
            <a:br>
              <a:rPr lang="en-CA" sz="3600" dirty="0">
                <a:solidFill>
                  <a:srgbClr val="FF0000"/>
                </a:solidFill>
              </a:rPr>
            </a:b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37985"/>
            <a:ext cx="7772400" cy="4831307"/>
          </a:xfrm>
          <a:solidFill>
            <a:schemeClr val="bg1"/>
          </a:solidFill>
        </p:spPr>
        <p:txBody>
          <a:bodyPr/>
          <a:lstStyle/>
          <a:p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r>
              <a:rPr lang="en-US" b="1" i="1" dirty="0" smtClean="0">
                <a:ea typeface="ＭＳ Ｐゴシック" pitchFamily="34" charset="-128"/>
                <a:cs typeface="Arial" pitchFamily="34" charset="0"/>
              </a:rPr>
              <a:t>Canadian Business Women in International Trade (BWIT) Program</a:t>
            </a: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, the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only national program advocating and supporting women entrepreneurs to take advantage of international trade opportunities. </a:t>
            </a: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 </a:t>
            </a:r>
          </a:p>
          <a:p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2593026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111" y="1160060"/>
            <a:ext cx="8458200" cy="5208108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FF0000"/>
                </a:solidFill>
              </a:rPr>
              <a:t>Canadian Business </a:t>
            </a:r>
            <a:r>
              <a:rPr lang="en-CA" sz="3600" b="1" dirty="0" smtClean="0">
                <a:solidFill>
                  <a:srgbClr val="FF0000"/>
                </a:solidFill>
              </a:rPr>
              <a:t>Women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Definition of a women-owned business in Canada</a:t>
            </a:r>
          </a:p>
          <a:p>
            <a:pPr algn="ctr"/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b="1" dirty="0" smtClean="0"/>
              <a:t>Business that is</a:t>
            </a:r>
            <a:r>
              <a:rPr lang="en-CA" b="1" dirty="0"/>
              <a:t> </a:t>
            </a:r>
            <a:r>
              <a:rPr lang="en-CA" b="1" dirty="0" smtClean="0"/>
              <a:t>51%+ </a:t>
            </a:r>
            <a:r>
              <a:rPr lang="en-CA" b="1" dirty="0"/>
              <a:t>owned and operated </a:t>
            </a:r>
            <a:r>
              <a:rPr lang="en-CA" b="1" dirty="0" smtClean="0"/>
              <a:t>by a woman or women</a:t>
            </a:r>
          </a:p>
          <a:p>
            <a:pPr algn="ctr"/>
            <a:endParaRPr lang="en-C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55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60" y="791573"/>
            <a:ext cx="8379113" cy="709683"/>
          </a:xfrm>
        </p:spPr>
        <p:txBody>
          <a:bodyPr/>
          <a:lstStyle/>
          <a:p>
            <a:pPr algn="l"/>
            <a:r>
              <a:rPr lang="en-CA" b="1" dirty="0">
                <a:solidFill>
                  <a:srgbClr val="FF0000"/>
                </a:solidFill>
              </a:rPr>
              <a:t>Canadian Business Women</a:t>
            </a:r>
            <a:r>
              <a:rPr lang="en-CA" b="1" dirty="0">
                <a:solidFill>
                  <a:srgbClr val="C00000"/>
                </a:solidFill>
              </a:rPr>
              <a:t/>
            </a:r>
            <a:br>
              <a:rPr lang="en-CA" b="1" dirty="0">
                <a:solidFill>
                  <a:srgbClr val="C00000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	</a:t>
            </a:r>
            <a:endParaRPr lang="en-CA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6761" y="1528543"/>
            <a:ext cx="8379112" cy="5172508"/>
          </a:xfrm>
          <a:prstGeom prst="rect">
            <a:avLst/>
          </a:prstGeom>
        </p:spPr>
        <p:txBody>
          <a:bodyPr lIns="82058" tIns="41029" rIns="82058" bIns="41029"/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95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7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39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538"/>
              </a:spcAft>
              <a:buFont typeface="Arial" pitchFamily="34" charset="0"/>
              <a:buChar char="•"/>
            </a:pPr>
            <a:r>
              <a:rPr lang="en-CA" sz="2200" b="1" dirty="0"/>
              <a:t>Highly engaged in entrepreneurship</a:t>
            </a:r>
          </a:p>
          <a:p>
            <a:pPr marL="651053" lvl="1" indent="-240762" defTabSz="651053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48% of small and </a:t>
            </a:r>
            <a:r>
              <a:rPr lang="en-CA" sz="2000" dirty="0" smtClean="0"/>
              <a:t>medium-sized </a:t>
            </a:r>
            <a:r>
              <a:rPr lang="en-CA" sz="2000" dirty="0"/>
              <a:t>enterprises </a:t>
            </a:r>
            <a:r>
              <a:rPr lang="en-CA" sz="2000" dirty="0" smtClean="0"/>
              <a:t>(SME) are </a:t>
            </a:r>
            <a:r>
              <a:rPr lang="en-CA" sz="2000" dirty="0"/>
              <a:t>wholly or partially owned by </a:t>
            </a:r>
            <a:r>
              <a:rPr lang="en-CA" sz="2000" dirty="0" smtClean="0"/>
              <a:t>women</a:t>
            </a:r>
          </a:p>
          <a:p>
            <a:pPr marL="651053" lvl="1" indent="-240762" defTabSz="651053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endParaRPr lang="en-CA" sz="2000" dirty="0"/>
          </a:p>
          <a:p>
            <a:pPr>
              <a:lnSpc>
                <a:spcPct val="90000"/>
              </a:lnSpc>
              <a:spcBef>
                <a:spcPts val="538"/>
              </a:spcBef>
              <a:spcAft>
                <a:spcPts val="538"/>
              </a:spcAft>
              <a:buFont typeface="Arial" pitchFamily="34" charset="0"/>
              <a:buChar char="•"/>
            </a:pPr>
            <a:r>
              <a:rPr lang="en-CA" sz="2200" b="1" dirty="0" smtClean="0"/>
              <a:t>Expanding </a:t>
            </a:r>
            <a:r>
              <a:rPr lang="en-CA" sz="2200" b="1" dirty="0"/>
              <a:t>at unprecedented rates</a:t>
            </a:r>
          </a:p>
          <a:p>
            <a:pPr marL="643929" lvl="1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 smtClean="0"/>
              <a:t>Start-up </a:t>
            </a:r>
            <a:r>
              <a:rPr lang="en-CA" sz="2000" dirty="0"/>
              <a:t>rate is twice the rate of men</a:t>
            </a:r>
          </a:p>
          <a:p>
            <a:pPr marL="643929" lvl="1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Number of businesses doubled over the last 10 </a:t>
            </a:r>
            <a:r>
              <a:rPr lang="en-CA" sz="2000" dirty="0" smtClean="0"/>
              <a:t>years</a:t>
            </a:r>
          </a:p>
          <a:p>
            <a:pPr marL="643929" lvl="1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endParaRPr lang="en-CA" sz="2000" dirty="0"/>
          </a:p>
          <a:p>
            <a:pPr>
              <a:lnSpc>
                <a:spcPct val="90000"/>
              </a:lnSpc>
              <a:spcBef>
                <a:spcPts val="538"/>
              </a:spcBef>
              <a:spcAft>
                <a:spcPts val="538"/>
              </a:spcAft>
              <a:buFont typeface="Arial" pitchFamily="34" charset="0"/>
              <a:buChar char="•"/>
            </a:pPr>
            <a:r>
              <a:rPr lang="en-CA" sz="2200" b="1" dirty="0" smtClean="0"/>
              <a:t>Contributing </a:t>
            </a:r>
            <a:r>
              <a:rPr lang="en-CA" sz="2200" b="1" dirty="0"/>
              <a:t>significantly</a:t>
            </a:r>
          </a:p>
          <a:p>
            <a:pPr marL="643929" lvl="1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Over </a:t>
            </a:r>
            <a:r>
              <a:rPr lang="en-CA" sz="2000" dirty="0" smtClean="0"/>
              <a:t>1.5 </a:t>
            </a:r>
            <a:r>
              <a:rPr lang="en-CA" sz="2000" dirty="0"/>
              <a:t>million jobs for Canadians</a:t>
            </a:r>
          </a:p>
          <a:p>
            <a:pPr marL="643929" lvl="1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 smtClean="0"/>
              <a:t>Majority women-owned SMEs contributed almost $150 Billion in economic activity in Canada in 2011 (RBC, 2013)</a:t>
            </a:r>
          </a:p>
          <a:p>
            <a:pPr marL="643929" lvl="1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>
                <a:ea typeface="ＭＳ Ｐゴシック" charset="0"/>
              </a:rPr>
              <a:t>10% rise in the number of female majority-owned businesses over the next decade would boost the Canadian economy by nearly $</a:t>
            </a:r>
            <a:r>
              <a:rPr lang="en-CA" sz="2000" dirty="0" smtClean="0">
                <a:ea typeface="ＭＳ Ｐゴシック" charset="0"/>
              </a:rPr>
              <a:t>50 Billion</a:t>
            </a:r>
            <a:endParaRPr lang="en-CA" sz="2000" dirty="0">
              <a:ea typeface="ＭＳ Ｐゴシック" charset="0"/>
            </a:endParaRPr>
          </a:p>
          <a:p>
            <a:pPr marL="643929" lvl="1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endParaRPr lang="en-CA" sz="2000" dirty="0"/>
          </a:p>
          <a:p>
            <a:pPr marL="0" indent="0">
              <a:lnSpc>
                <a:spcPct val="90000"/>
              </a:lnSpc>
              <a:buNone/>
            </a:pPr>
            <a:endParaRPr lang="en-CA" sz="22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CA" sz="22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CA" sz="25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5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7905" y="1746912"/>
            <a:ext cx="8313651" cy="4694830"/>
          </a:xfrm>
          <a:prstGeom prst="rect">
            <a:avLst/>
          </a:prstGeom>
        </p:spPr>
        <p:txBody>
          <a:bodyPr lIns="82058" tIns="41029" rIns="82058" bIns="41029"/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95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7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39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50" indent="-254000" algn="l" defTabSz="101917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538"/>
              </a:spcAft>
              <a:buFont typeface="Arial" pitchFamily="34" charset="0"/>
              <a:buChar char="•"/>
            </a:pPr>
            <a:r>
              <a:rPr lang="en-CA" sz="2200" b="1" dirty="0"/>
              <a:t>Education</a:t>
            </a:r>
          </a:p>
          <a:p>
            <a:pPr marL="651053" lvl="1" indent="-326239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Over </a:t>
            </a:r>
            <a:r>
              <a:rPr lang="en-CA" sz="2000" dirty="0" smtClean="0"/>
              <a:t>65% </a:t>
            </a:r>
            <a:r>
              <a:rPr lang="en-CA" sz="2000" dirty="0"/>
              <a:t>have a college or university degree </a:t>
            </a:r>
          </a:p>
          <a:p>
            <a:pPr marL="651053" lvl="1" indent="-326239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Nearly 30% speak at least two languages </a:t>
            </a:r>
            <a:endParaRPr lang="en-CA" sz="2000" dirty="0" smtClean="0"/>
          </a:p>
          <a:p>
            <a:pPr marL="651053" lvl="1" indent="-326239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endParaRPr lang="en-US" sz="2200" b="1" dirty="0" smtClean="0"/>
          </a:p>
          <a:p>
            <a:pPr>
              <a:lnSpc>
                <a:spcPct val="90000"/>
              </a:lnSpc>
              <a:spcAft>
                <a:spcPts val="538"/>
              </a:spcAft>
              <a:buFont typeface="Arial" pitchFamily="34" charset="0"/>
              <a:buChar char="•"/>
            </a:pPr>
            <a:r>
              <a:rPr lang="en-US" sz="2200" b="1" dirty="0" smtClean="0"/>
              <a:t>Statistics</a:t>
            </a:r>
            <a:endParaRPr lang="en-CA" sz="2200" b="1" dirty="0"/>
          </a:p>
          <a:p>
            <a:pPr marL="651053" lvl="1" indent="-255008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In 2014, female SMEs represented 15.7 percent of all SMEs</a:t>
            </a:r>
            <a:r>
              <a:rPr lang="en-CA" sz="2000" dirty="0" smtClean="0"/>
              <a:t> </a:t>
            </a:r>
          </a:p>
          <a:p>
            <a:pPr marL="651053" lvl="1" indent="-255008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 smtClean="0"/>
              <a:t>11.8% </a:t>
            </a:r>
            <a:r>
              <a:rPr lang="en-CA" sz="2000" dirty="0"/>
              <a:t>of Canadian majority women-owned SMEs are exporting (2014</a:t>
            </a:r>
            <a:r>
              <a:rPr lang="en-CA" sz="2000" dirty="0" smtClean="0"/>
              <a:t>)</a:t>
            </a:r>
            <a:endParaRPr lang="en-CA" sz="2000" dirty="0"/>
          </a:p>
          <a:p>
            <a:pPr marL="651053" lvl="1" indent="-255008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US" sz="2000" dirty="0"/>
              <a:t>40% of sales are generated via foreign </a:t>
            </a:r>
            <a:r>
              <a:rPr lang="en-US" sz="2000" dirty="0" smtClean="0"/>
              <a:t>markets</a:t>
            </a:r>
          </a:p>
          <a:p>
            <a:pPr marL="651053" lvl="1" indent="-255008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endParaRPr lang="en-CA" sz="2000" dirty="0"/>
          </a:p>
          <a:p>
            <a:pPr>
              <a:lnSpc>
                <a:spcPct val="90000"/>
              </a:lnSpc>
              <a:spcAft>
                <a:spcPts val="538"/>
              </a:spcAft>
              <a:buFont typeface="Arial" pitchFamily="34" charset="0"/>
              <a:buChar char="•"/>
            </a:pPr>
            <a:r>
              <a:rPr lang="en-CA" sz="2200" b="1" dirty="0" smtClean="0"/>
              <a:t>Experience</a:t>
            </a:r>
            <a:endParaRPr lang="en-CA" sz="2200" b="1" dirty="0"/>
          </a:p>
          <a:p>
            <a:pPr marL="651053" lvl="1" indent="-326239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Average of 15 years industry experience</a:t>
            </a:r>
          </a:p>
          <a:p>
            <a:pPr marL="651053" lvl="1" indent="-326239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88% are founders of their firms</a:t>
            </a:r>
          </a:p>
          <a:p>
            <a:pPr marL="651053" lvl="1" indent="-326239">
              <a:lnSpc>
                <a:spcPct val="90000"/>
              </a:lnSpc>
              <a:buSzPct val="70000"/>
              <a:buFont typeface="Courier New" pitchFamily="49" charset="0"/>
              <a:buChar char="o"/>
            </a:pPr>
            <a:r>
              <a:rPr lang="en-CA" sz="2000" dirty="0"/>
              <a:t>Most set aggressive growth </a:t>
            </a:r>
            <a:r>
              <a:rPr lang="en-CA" sz="2000" dirty="0" smtClean="0"/>
              <a:t>targets</a:t>
            </a:r>
            <a:endParaRPr lang="en-CA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7906" y="900756"/>
            <a:ext cx="7772977" cy="723331"/>
          </a:xfrm>
        </p:spPr>
        <p:txBody>
          <a:bodyPr/>
          <a:lstStyle/>
          <a:p>
            <a:pPr algn="l"/>
            <a:r>
              <a:rPr lang="en-CA" b="1" dirty="0">
                <a:solidFill>
                  <a:srgbClr val="FF0000"/>
                </a:solidFill>
              </a:rPr>
              <a:t>Canadian Business </a:t>
            </a:r>
            <a:r>
              <a:rPr lang="en-CA" b="1" dirty="0" smtClean="0">
                <a:solidFill>
                  <a:srgbClr val="FF0000"/>
                </a:solidFill>
              </a:rPr>
              <a:t>Women </a:t>
            </a:r>
            <a:r>
              <a:rPr lang="en-CA" b="1" dirty="0">
                <a:solidFill>
                  <a:srgbClr val="C00000"/>
                </a:solidFill>
              </a:rPr>
              <a:t/>
            </a:r>
            <a:br>
              <a:rPr lang="en-CA" b="1" dirty="0">
                <a:solidFill>
                  <a:srgbClr val="C00000"/>
                </a:solidFill>
              </a:rPr>
            </a:br>
            <a:r>
              <a:rPr lang="en-CA" b="1" dirty="0">
                <a:solidFill>
                  <a:srgbClr val="C00000"/>
                </a:solidFill>
              </a:rPr>
              <a:t>	</a:t>
            </a:r>
            <a:endParaRPr lang="en-CA" sz="2400" b="1" i="1" dirty="0"/>
          </a:p>
        </p:txBody>
      </p:sp>
    </p:spTree>
    <p:extLst>
      <p:ext uri="{BB962C8B-B14F-4D97-AF65-F5344CB8AC3E}">
        <p14:creationId xmlns:p14="http://schemas.microsoft.com/office/powerpoint/2010/main" val="28759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1713"/>
            <a:ext cx="7772400" cy="673768"/>
          </a:xfrm>
        </p:spPr>
        <p:txBody>
          <a:bodyPr/>
          <a:lstStyle/>
          <a:p>
            <a:pPr algn="l"/>
            <a:r>
              <a:rPr lang="en-CA" sz="3600" dirty="0" smtClean="0">
                <a:solidFill>
                  <a:srgbClr val="FF0000"/>
                </a:solidFill>
              </a:rPr>
              <a:t>BWIT </a:t>
            </a:r>
            <a:r>
              <a:rPr lang="en-CA" sz="3600" dirty="0">
                <a:solidFill>
                  <a:srgbClr val="FF0000"/>
                </a:solidFill>
              </a:rPr>
              <a:t>Program @ Global Affairs Canada</a:t>
            </a:r>
            <a:br>
              <a:rPr lang="en-CA" sz="3600" dirty="0">
                <a:solidFill>
                  <a:srgbClr val="FF0000"/>
                </a:solidFill>
              </a:rPr>
            </a:b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19617"/>
            <a:ext cx="7772400" cy="4831307"/>
          </a:xfrm>
          <a:solidFill>
            <a:schemeClr val="bg1"/>
          </a:solidFill>
        </p:spPr>
        <p:txBody>
          <a:bodyPr/>
          <a:lstStyle/>
          <a:p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r>
              <a:rPr lang="en-US" sz="34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Mandate - Canadian Business Women in International Trade:</a:t>
            </a:r>
            <a:endParaRPr lang="en-US" sz="3400" dirty="0" smtClean="0">
              <a:ea typeface="ＭＳ Ｐゴシック" pitchFamily="34" charset="-128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Government of Canada program for Business Women which is focused on  </a:t>
            </a:r>
            <a:r>
              <a:rPr lang="en-CA" dirty="0" smtClean="0"/>
              <a:t>supporting </a:t>
            </a:r>
            <a:r>
              <a:rPr lang="en-CA" dirty="0"/>
              <a:t>business women to </a:t>
            </a:r>
            <a:r>
              <a:rPr lang="en-CA" dirty="0" smtClean="0"/>
              <a:t>achieve international success.</a:t>
            </a:r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1646776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610437"/>
            <a:ext cx="8704188" cy="5022377"/>
          </a:xfrm>
        </p:spPr>
        <p:txBody>
          <a:bodyPr/>
          <a:lstStyle/>
          <a:p>
            <a:pPr marL="324814" indent="-324814">
              <a:buFont typeface="Arial" pitchFamily="34" charset="0"/>
              <a:buChar char="•"/>
            </a:pPr>
            <a:r>
              <a:rPr lang="en-CA" sz="2200" b="1" dirty="0"/>
              <a:t>Internal </a:t>
            </a:r>
            <a:r>
              <a:rPr lang="en-CA" sz="2200" b="1" dirty="0" smtClean="0"/>
              <a:t>Clients</a:t>
            </a:r>
            <a:endParaRPr lang="en-CA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/>
              <a:t>Minister of International Trade,  Global Affairs Department, other government departments </a:t>
            </a:r>
            <a:endParaRPr lang="en-CA" sz="2000" dirty="0"/>
          </a:p>
          <a:p>
            <a:pPr marL="307718" indent="-307718">
              <a:buFont typeface="Arial" pitchFamily="34" charset="0"/>
              <a:buChar char="•"/>
            </a:pPr>
            <a:r>
              <a:rPr lang="en-CA" sz="2200" b="1" dirty="0"/>
              <a:t>External </a:t>
            </a:r>
            <a:r>
              <a:rPr lang="en-CA" sz="2200" b="1" dirty="0" smtClean="0"/>
              <a:t>Clients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/>
              <a:t>Canadian </a:t>
            </a:r>
            <a:r>
              <a:rPr lang="en-CA" sz="2000" dirty="0"/>
              <a:t>b</a:t>
            </a:r>
            <a:r>
              <a:rPr lang="en-CA" sz="2000" dirty="0" smtClean="0"/>
              <a:t>usinesswomen and their associations</a:t>
            </a:r>
            <a:r>
              <a:rPr lang="en-CA" sz="2000" dirty="0"/>
              <a:t>, Regional Partner Organizations, </a:t>
            </a:r>
            <a:r>
              <a:rPr lang="en-CA" sz="2000" dirty="0" smtClean="0"/>
              <a:t>Supplier Diversity certification </a:t>
            </a:r>
            <a:r>
              <a:rPr lang="en-CA" sz="2000" dirty="0"/>
              <a:t>bodies </a:t>
            </a:r>
            <a:r>
              <a:rPr lang="en-CA" sz="2000" dirty="0" smtClean="0"/>
              <a:t>(</a:t>
            </a:r>
            <a:r>
              <a:rPr lang="en-CA" sz="2000" dirty="0" err="1" smtClean="0"/>
              <a:t>WEConnect</a:t>
            </a:r>
            <a:r>
              <a:rPr lang="en-CA" sz="2000" dirty="0" smtClean="0"/>
              <a:t> International </a:t>
            </a:r>
            <a:r>
              <a:rPr lang="en-CA" sz="2000" dirty="0"/>
              <a:t>in Canada, WBE Canada, </a:t>
            </a:r>
            <a:r>
              <a:rPr lang="en-CA" sz="2000" dirty="0" smtClean="0"/>
              <a:t>CAMSC), </a:t>
            </a:r>
            <a:r>
              <a:rPr lang="en-US" sz="2000" dirty="0"/>
              <a:t>Organization of Women in International </a:t>
            </a:r>
            <a:r>
              <a:rPr lang="en-US" sz="2000" dirty="0" smtClean="0"/>
              <a:t>Trade (O</a:t>
            </a:r>
            <a:r>
              <a:rPr lang="en-CA" sz="2000" dirty="0" smtClean="0"/>
              <a:t>WIT), academia</a:t>
            </a:r>
            <a:r>
              <a:rPr lang="en-CA" sz="2000" dirty="0"/>
              <a:t>, </a:t>
            </a:r>
            <a:r>
              <a:rPr lang="en-CA" sz="2000" dirty="0" smtClean="0"/>
              <a:t>think </a:t>
            </a:r>
            <a:r>
              <a:rPr lang="en-CA" sz="2000" dirty="0"/>
              <a:t>t</a:t>
            </a:r>
            <a:r>
              <a:rPr lang="en-CA" sz="2000" dirty="0" smtClean="0"/>
              <a:t>anks</a:t>
            </a:r>
            <a:endParaRPr lang="en-CA" sz="2000" dirty="0"/>
          </a:p>
          <a:p>
            <a:pPr>
              <a:buFont typeface="Arial" pitchFamily="34" charset="0"/>
              <a:buChar char="•"/>
            </a:pPr>
            <a:r>
              <a:rPr lang="en-CA" sz="2200" b="1" dirty="0"/>
              <a:t>International </a:t>
            </a:r>
            <a:r>
              <a:rPr lang="en-CA" sz="2200" b="1" dirty="0" smtClean="0"/>
              <a:t>Fora</a:t>
            </a:r>
          </a:p>
          <a:p>
            <a:pPr marL="648204" lvl="1" indent="-323390">
              <a:buSzPct val="70000"/>
              <a:buFont typeface="Courier New" pitchFamily="49" charset="0"/>
              <a:buChar char="o"/>
            </a:pPr>
            <a:r>
              <a:rPr lang="en-CA" sz="2000" dirty="0"/>
              <a:t>Contribute to initiatives </a:t>
            </a:r>
            <a:r>
              <a:rPr lang="en-CA" sz="2000" dirty="0" smtClean="0"/>
              <a:t>to </a:t>
            </a:r>
            <a:r>
              <a:rPr lang="en-CA" sz="2000" dirty="0"/>
              <a:t>advocate the needs of women entrepreneurs (APEC, OECD, </a:t>
            </a:r>
            <a:r>
              <a:rPr lang="en-CA" sz="2000" dirty="0" smtClean="0"/>
              <a:t>G/W20</a:t>
            </a:r>
            <a:r>
              <a:rPr lang="en-CA" sz="2000" dirty="0"/>
              <a:t>, </a:t>
            </a:r>
            <a:r>
              <a:rPr lang="en-CA" sz="2000" dirty="0" smtClean="0"/>
              <a:t>G7, ITC Geneva) </a:t>
            </a:r>
            <a:endParaRPr lang="en-CA" sz="2000" dirty="0"/>
          </a:p>
          <a:p>
            <a:pPr marL="651053" lvl="1" indent="-310568">
              <a:buSzPct val="70000"/>
              <a:buFont typeface="Courier New" pitchFamily="49" charset="0"/>
              <a:buChar char="o"/>
            </a:pPr>
            <a:r>
              <a:rPr lang="en-US" sz="2000" dirty="0" err="1"/>
              <a:t>WEConnect</a:t>
            </a:r>
            <a:r>
              <a:rPr lang="en-US" sz="2000" dirty="0"/>
              <a:t> </a:t>
            </a:r>
            <a:r>
              <a:rPr lang="en-US" sz="2000" dirty="0" smtClean="0"/>
              <a:t>International </a:t>
            </a:r>
          </a:p>
          <a:p>
            <a:pPr marL="651053" lvl="1" indent="-310568">
              <a:buSzPct val="70000"/>
              <a:buFont typeface="Courier New" pitchFamily="49" charset="0"/>
              <a:buChar char="o"/>
            </a:pPr>
            <a:r>
              <a:rPr lang="en-US" sz="2000" dirty="0" smtClean="0"/>
              <a:t>OWIT</a:t>
            </a:r>
            <a:endParaRPr lang="en-CA" sz="2000" dirty="0"/>
          </a:p>
          <a:p>
            <a:endParaRPr lang="en-CA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51078"/>
            <a:ext cx="8575498" cy="686653"/>
          </a:xfrm>
        </p:spPr>
        <p:txBody>
          <a:bodyPr/>
          <a:lstStyle/>
          <a:p>
            <a:pPr algn="l"/>
            <a:r>
              <a:rPr lang="en-US" sz="2900" b="1" dirty="0">
                <a:solidFill>
                  <a:srgbClr val="FF0000"/>
                </a:solidFill>
              </a:rPr>
              <a:t>BWIT </a:t>
            </a:r>
            <a:r>
              <a:rPr lang="en-US" sz="2900" b="1" dirty="0" smtClean="0">
                <a:solidFill>
                  <a:srgbClr val="FF0000"/>
                </a:solidFill>
              </a:rPr>
              <a:t>Program -  </a:t>
            </a:r>
            <a:r>
              <a:rPr lang="en-US" sz="2900" b="1" i="1" dirty="0" smtClean="0">
                <a:solidFill>
                  <a:srgbClr val="FF0000"/>
                </a:solidFill>
              </a:rPr>
              <a:t>Key </a:t>
            </a:r>
            <a:r>
              <a:rPr lang="en-US" sz="2800" b="1" i="1" dirty="0" smtClean="0">
                <a:solidFill>
                  <a:srgbClr val="FF0000"/>
                </a:solidFill>
              </a:rPr>
              <a:t>Stakeholders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13162</TotalTime>
  <Words>1541</Words>
  <Application>Microsoft Office PowerPoint</Application>
  <PresentationFormat>On-screen Show (4:3)</PresentationFormat>
  <Paragraphs>243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Custom Design</vt:lpstr>
      <vt:lpstr>1_Custom Design</vt:lpstr>
      <vt:lpstr>2_Custom Design</vt:lpstr>
      <vt:lpstr>PowerPoint Presentation</vt:lpstr>
      <vt:lpstr>PowerPoint Presentation</vt:lpstr>
      <vt:lpstr>Global Affairs Canada - Mandate</vt:lpstr>
      <vt:lpstr>BWIT Program @ Global Affairs Canada  </vt:lpstr>
      <vt:lpstr>PowerPoint Presentation</vt:lpstr>
      <vt:lpstr>Canadian Business Women  </vt:lpstr>
      <vt:lpstr>Canadian Business Women   </vt:lpstr>
      <vt:lpstr>BWIT Program @ Global Affairs Canada </vt:lpstr>
      <vt:lpstr>BWIT Program -  Key Stakeholders</vt:lpstr>
      <vt:lpstr>BWIT Program -  Internal Clients</vt:lpstr>
      <vt:lpstr>Trade Commissioner Service Regional Network</vt:lpstr>
      <vt:lpstr>PowerPoint Presentation</vt:lpstr>
      <vt:lpstr>BWIT Program -  External Clients </vt:lpstr>
      <vt:lpstr>BWIT Program -   Stakeholders</vt:lpstr>
      <vt:lpstr>BWIT - Resources and Support</vt:lpstr>
      <vt:lpstr>BWIT  – Resources and Support</vt:lpstr>
      <vt:lpstr>Some Key Global Trends in Women’s Entrepreneurship </vt:lpstr>
      <vt:lpstr>PowerPoint Presentation</vt:lpstr>
      <vt:lpstr>Connecting Women Entrepreneurs to Contracts</vt:lpstr>
      <vt:lpstr>Some Key Global Trends in Women’s Entrepreneurship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aboily</dc:creator>
  <cp:lastModifiedBy>%username%</cp:lastModifiedBy>
  <cp:revision>391</cp:revision>
  <cp:lastPrinted>2016-10-25T17:13:36Z</cp:lastPrinted>
  <dcterms:created xsi:type="dcterms:W3CDTF">2013-04-01T20:57:32Z</dcterms:created>
  <dcterms:modified xsi:type="dcterms:W3CDTF">2016-10-26T14:07:43Z</dcterms:modified>
</cp:coreProperties>
</file>